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5" r:id="rId18"/>
    <p:sldId id="276" r:id="rId19"/>
    <p:sldId id="277" r:id="rId20"/>
    <p:sldId id="278" r:id="rId21"/>
    <p:sldId id="272" r:id="rId22"/>
    <p:sldId id="27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1" autoAdjust="0"/>
  </p:normalViewPr>
  <p:slideViewPr>
    <p:cSldViewPr>
      <p:cViewPr varScale="1">
        <p:scale>
          <a:sx n="73" d="100"/>
          <a:sy n="73" d="100"/>
        </p:scale>
        <p:origin x="173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F0E4A-29AF-4AC2-9CA2-6DEB0D7AB308}" type="datetimeFigureOut">
              <a:rPr lang="en-GB" smtClean="0"/>
              <a:t>11/10/2020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FCB32-4FB5-441F-87A9-1CEFE9ECC021}" type="slidenum">
              <a:rPr lang="en-GB" smtClean="0"/>
              <a:t>‹#›</a:t>
            </a:fld>
            <a:endParaRPr lang="en-GB"/>
          </a:p>
        </p:txBody>
      </p:sp>
    </p:spTree>
    <p:extLst>
      <p:ext uri="{BB962C8B-B14F-4D97-AF65-F5344CB8AC3E}">
        <p14:creationId xmlns:p14="http://schemas.microsoft.com/office/powerpoint/2010/main" val="136818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1</a:t>
            </a:fld>
            <a:endParaRPr lang="en-GB"/>
          </a:p>
        </p:txBody>
      </p:sp>
    </p:spTree>
    <p:extLst>
      <p:ext uri="{BB962C8B-B14F-4D97-AF65-F5344CB8AC3E}">
        <p14:creationId xmlns:p14="http://schemas.microsoft.com/office/powerpoint/2010/main" val="1483227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Poly-deformed schists </a:t>
            </a:r>
            <a:r>
              <a:rPr lang="en-GB" dirty="0" err="1"/>
              <a:t>Brbalunga</a:t>
            </a:r>
            <a:r>
              <a:rPr lang="en-GB" dirty="0"/>
              <a:t> beach</a:t>
            </a:r>
          </a:p>
        </p:txBody>
      </p:sp>
      <p:sp>
        <p:nvSpPr>
          <p:cNvPr id="4" name="Slide Number Placeholder 3"/>
          <p:cNvSpPr>
            <a:spLocks noGrp="1"/>
          </p:cNvSpPr>
          <p:nvPr>
            <p:ph type="sldNum" sz="quarter" idx="10"/>
          </p:nvPr>
        </p:nvSpPr>
        <p:spPr/>
        <p:txBody>
          <a:bodyPr/>
          <a:lstStyle/>
          <a:p>
            <a:fld id="{9BBFCB32-4FB5-441F-87A9-1CEFE9ECC021}" type="slidenum">
              <a:rPr lang="en-GB" smtClean="0"/>
              <a:t>10</a:t>
            </a:fld>
            <a:endParaRPr lang="en-GB"/>
          </a:p>
        </p:txBody>
      </p:sp>
    </p:spTree>
    <p:extLst>
      <p:ext uri="{BB962C8B-B14F-4D97-AF65-F5344CB8AC3E}">
        <p14:creationId xmlns:p14="http://schemas.microsoft.com/office/powerpoint/2010/main" val="265466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view of Alpine Corsica’s landscapes from the train</a:t>
            </a:r>
          </a:p>
        </p:txBody>
      </p:sp>
      <p:sp>
        <p:nvSpPr>
          <p:cNvPr id="4" name="Slide Number Placeholder 3"/>
          <p:cNvSpPr>
            <a:spLocks noGrp="1"/>
          </p:cNvSpPr>
          <p:nvPr>
            <p:ph type="sldNum" sz="quarter" idx="10"/>
          </p:nvPr>
        </p:nvSpPr>
        <p:spPr/>
        <p:txBody>
          <a:bodyPr/>
          <a:lstStyle/>
          <a:p>
            <a:fld id="{9BBFCB32-4FB5-441F-87A9-1CEFE9ECC021}" type="slidenum">
              <a:rPr lang="en-GB" smtClean="0"/>
              <a:t>11</a:t>
            </a:fld>
            <a:endParaRPr lang="en-GB"/>
          </a:p>
        </p:txBody>
      </p:sp>
    </p:spTree>
    <p:extLst>
      <p:ext uri="{BB962C8B-B14F-4D97-AF65-F5344CB8AC3E}">
        <p14:creationId xmlns:p14="http://schemas.microsoft.com/office/powerpoint/2010/main" val="224952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Ile </a:t>
            </a:r>
            <a:r>
              <a:rPr lang="en-GB" sz="1200" b="0" i="0" u="none" strike="noStrike" kern="1200" baseline="0" dirty="0" err="1">
                <a:solidFill>
                  <a:schemeClr val="tx1"/>
                </a:solidFill>
                <a:latin typeface="+mn-lt"/>
                <a:ea typeface="+mn-ea"/>
                <a:cs typeface="+mn-cs"/>
              </a:rPr>
              <a:t>Rousse,named</a:t>
            </a:r>
            <a:r>
              <a:rPr lang="en-GB" sz="1200" b="0" i="0" u="none" strike="noStrike" kern="1200" baseline="0" dirty="0">
                <a:solidFill>
                  <a:schemeClr val="tx1"/>
                </a:solidFill>
                <a:latin typeface="+mn-lt"/>
                <a:ea typeface="+mn-ea"/>
                <a:cs typeface="+mn-cs"/>
              </a:rPr>
              <a:t> after exposures of leucocratic red granite, with little quartz and much pink (orthoclase) feldspar</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14</a:t>
            </a:fld>
            <a:endParaRPr lang="en-GB"/>
          </a:p>
        </p:txBody>
      </p:sp>
    </p:spTree>
    <p:extLst>
      <p:ext uri="{BB962C8B-B14F-4D97-AF65-F5344CB8AC3E}">
        <p14:creationId xmlns:p14="http://schemas.microsoft.com/office/powerpoint/2010/main" val="2331055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journey to</a:t>
            </a:r>
            <a:r>
              <a:rPr lang="en-GB" baseline="0" dirty="0"/>
              <a:t> Corte, in the heart of granite Corsica. The island’s high rainfall has resulted in the rivers eroding steep-sided valleys and gorges.</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15</a:t>
            </a:fld>
            <a:endParaRPr lang="en-GB"/>
          </a:p>
        </p:txBody>
      </p:sp>
    </p:spTree>
    <p:extLst>
      <p:ext uri="{BB962C8B-B14F-4D97-AF65-F5344CB8AC3E}">
        <p14:creationId xmlns:p14="http://schemas.microsoft.com/office/powerpoint/2010/main" val="3187880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Corte Situated in the geographical and cultural heart of Corsica, Corte has played a central role in the island's history. The town is dominated by a majestic citadel, built in 1420 during a short period of </a:t>
            </a:r>
            <a:r>
              <a:rPr lang="en-GB" sz="1200" b="0" i="0" u="none" strike="noStrike" kern="1200" baseline="0" dirty="0" err="1">
                <a:solidFill>
                  <a:schemeClr val="tx1"/>
                </a:solidFill>
                <a:latin typeface="+mn-lt"/>
                <a:ea typeface="+mn-ea"/>
                <a:cs typeface="+mn-cs"/>
              </a:rPr>
              <a:t>Aragonese</a:t>
            </a:r>
            <a:r>
              <a:rPr lang="en-GB" sz="1200" b="0" i="0" u="none" strike="noStrike" kern="1200" baseline="0" dirty="0">
                <a:solidFill>
                  <a:schemeClr val="tx1"/>
                </a:solidFill>
                <a:latin typeface="+mn-lt"/>
                <a:ea typeface="+mn-ea"/>
                <a:cs typeface="+mn-cs"/>
              </a:rPr>
              <a:t> sovereignty. The citadel ,recently vacated by the Foreign Legion, symbolises Corte's historical role as a centre for resistance. After the building of the citadel Corte twice suffered capture by the Genoese and in 1734 it was taken by the French Army . Retaken by the Corsicans in 1745, Corte became the capital of a short lived independent nation (1755 to 1769) , when Pascal Paoli established the island government and a university. The old town clings to the steep slope below the citadel , the slope emphasising the height of the buildings and especially of the church. The focus of the old town is the Place Paoli , a small square dominated by a statue of the patriot. At the top of the town there are fine views from the Belvedere.</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17</a:t>
            </a:fld>
            <a:endParaRPr lang="en-GB"/>
          </a:p>
        </p:txBody>
      </p:sp>
    </p:spTree>
    <p:extLst>
      <p:ext uri="{BB962C8B-B14F-4D97-AF65-F5344CB8AC3E}">
        <p14:creationId xmlns:p14="http://schemas.microsoft.com/office/powerpoint/2010/main" val="166765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Tavignano</a:t>
            </a:r>
            <a:r>
              <a:rPr lang="en-GB" dirty="0"/>
              <a:t> and </a:t>
            </a:r>
            <a:r>
              <a:rPr lang="en-GB" dirty="0" err="1"/>
              <a:t>Restonica</a:t>
            </a:r>
            <a:r>
              <a:rPr lang="en-GB" dirty="0"/>
              <a:t> granite gorges west of Corte</a:t>
            </a:r>
          </a:p>
        </p:txBody>
      </p:sp>
      <p:sp>
        <p:nvSpPr>
          <p:cNvPr id="4" name="Slide Number Placeholder 3"/>
          <p:cNvSpPr>
            <a:spLocks noGrp="1"/>
          </p:cNvSpPr>
          <p:nvPr>
            <p:ph type="sldNum" sz="quarter" idx="10"/>
          </p:nvPr>
        </p:nvSpPr>
        <p:spPr/>
        <p:txBody>
          <a:bodyPr/>
          <a:lstStyle/>
          <a:p>
            <a:fld id="{9BBFCB32-4FB5-441F-87A9-1CEFE9ECC021}" type="slidenum">
              <a:rPr lang="en-GB" smtClean="0"/>
              <a:t>20</a:t>
            </a:fld>
            <a:endParaRPr lang="en-GB"/>
          </a:p>
        </p:txBody>
      </p:sp>
    </p:spTree>
    <p:extLst>
      <p:ext uri="{BB962C8B-B14F-4D97-AF65-F5344CB8AC3E}">
        <p14:creationId xmlns:p14="http://schemas.microsoft.com/office/powerpoint/2010/main" val="2457568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lagoon of </a:t>
            </a:r>
            <a:r>
              <a:rPr lang="en-GB" sz="1200" b="1" kern="1200" dirty="0" err="1">
                <a:solidFill>
                  <a:schemeClr val="tx1"/>
                </a:solidFill>
                <a:effectLst/>
                <a:latin typeface="+mn-lt"/>
                <a:ea typeface="+mn-ea"/>
                <a:cs typeface="+mn-cs"/>
              </a:rPr>
              <a:t>Biguglia</a:t>
            </a:r>
            <a:r>
              <a:rPr lang="en-GB" sz="1200" kern="1200" dirty="0">
                <a:solidFill>
                  <a:schemeClr val="tx1"/>
                </a:solidFill>
                <a:effectLst/>
                <a:latin typeface="+mn-lt"/>
                <a:ea typeface="+mn-ea"/>
                <a:cs typeface="+mn-cs"/>
              </a:rPr>
              <a:t> (or </a:t>
            </a:r>
            <a:r>
              <a:rPr lang="en-GB" sz="1200" b="1" kern="1200" dirty="0" err="1">
                <a:solidFill>
                  <a:schemeClr val="tx1"/>
                </a:solidFill>
                <a:effectLst/>
                <a:latin typeface="+mn-lt"/>
                <a:ea typeface="+mn-ea"/>
                <a:cs typeface="+mn-cs"/>
              </a:rPr>
              <a:t>Chiurlino</a:t>
            </a:r>
            <a:r>
              <a:rPr lang="en-GB" sz="1200" kern="1200" dirty="0">
                <a:solidFill>
                  <a:schemeClr val="tx1"/>
                </a:solidFill>
                <a:effectLst/>
                <a:latin typeface="+mn-lt"/>
                <a:ea typeface="+mn-ea"/>
                <a:cs typeface="+mn-cs"/>
              </a:rPr>
              <a:t> ) is located south of Bastia , on the Bevinco river .The pond of </a:t>
            </a:r>
            <a:r>
              <a:rPr lang="en-GB" sz="1200" kern="1200" dirty="0" err="1">
                <a:solidFill>
                  <a:schemeClr val="tx1"/>
                </a:solidFill>
                <a:effectLst/>
                <a:latin typeface="+mn-lt"/>
                <a:ea typeface="+mn-ea"/>
                <a:cs typeface="+mn-cs"/>
              </a:rPr>
              <a:t>Biguglia</a:t>
            </a:r>
            <a:r>
              <a:rPr lang="en-GB" sz="1200" kern="1200" dirty="0">
                <a:solidFill>
                  <a:schemeClr val="tx1"/>
                </a:solidFill>
                <a:effectLst/>
                <a:latin typeface="+mn-lt"/>
                <a:ea typeface="+mn-ea"/>
                <a:cs typeface="+mn-cs"/>
              </a:rPr>
              <a:t> is the largest coastal lagoon of the island It covers 1,450 ha , with a length of 11 km from north to south for a maximum width of 2.5 km .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average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depth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1 m .  </a:t>
            </a:r>
            <a:r>
              <a:rPr lang="en-GB" sz="1200" kern="1200" dirty="0">
                <a:solidFill>
                  <a:schemeClr val="tx1"/>
                </a:solidFill>
                <a:effectLst/>
                <a:latin typeface="+mn-lt"/>
                <a:ea typeface="+mn-ea"/>
                <a:cs typeface="+mn-cs"/>
              </a:rPr>
              <a:t>It occupies most of the plain of Marana , along a coastline less than one </a:t>
            </a:r>
            <a:r>
              <a:rPr lang="en-GB" sz="1200" kern="1200" dirty="0" err="1">
                <a:solidFill>
                  <a:schemeClr val="tx1"/>
                </a:solidFill>
                <a:effectLst/>
                <a:latin typeface="+mn-lt"/>
                <a:ea typeface="+mn-ea"/>
                <a:cs typeface="+mn-cs"/>
              </a:rPr>
              <a:t>kilometer</a:t>
            </a:r>
            <a:r>
              <a:rPr lang="en-GB" sz="1200" kern="1200" dirty="0">
                <a:solidFill>
                  <a:schemeClr val="tx1"/>
                </a:solidFill>
                <a:effectLst/>
                <a:latin typeface="+mn-lt"/>
                <a:ea typeface="+mn-ea"/>
                <a:cs typeface="+mn-cs"/>
              </a:rPr>
              <a:t> wide that separates it from the Tyrrhenian Sea . The watershed of the pond is located on an area of ​​lustrous schists and ancient alluvial deposits. It is fed by five streams: Bevinco River, </a:t>
            </a:r>
            <a:r>
              <a:rPr lang="en-GB" sz="1200" kern="1200" dirty="0" err="1">
                <a:solidFill>
                  <a:schemeClr val="tx1"/>
                </a:solidFill>
                <a:effectLst/>
                <a:latin typeface="+mn-lt"/>
                <a:ea typeface="+mn-ea"/>
                <a:cs typeface="+mn-cs"/>
              </a:rPr>
              <a:t>Borgogna</a:t>
            </a:r>
            <a:r>
              <a:rPr lang="en-GB" sz="1200" kern="1200" dirty="0">
                <a:solidFill>
                  <a:schemeClr val="tx1"/>
                </a:solidFill>
                <a:effectLst/>
                <a:latin typeface="+mn-lt"/>
                <a:ea typeface="+mn-ea"/>
                <a:cs typeface="+mn-cs"/>
              </a:rPr>
              <a:t> Trench, </a:t>
            </a:r>
            <a:r>
              <a:rPr lang="en-GB" sz="1200" kern="1200" dirty="0" err="1">
                <a:solidFill>
                  <a:schemeClr val="tx1"/>
                </a:solidFill>
                <a:effectLst/>
                <a:latin typeface="+mn-lt"/>
                <a:ea typeface="+mn-ea"/>
                <a:cs typeface="+mn-cs"/>
              </a:rPr>
              <a:t>Pietre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Turchine</a:t>
            </a:r>
            <a:r>
              <a:rPr lang="en-GB" sz="1200" kern="1200" dirty="0">
                <a:solidFill>
                  <a:schemeClr val="tx1"/>
                </a:solidFill>
                <a:effectLst/>
                <a:latin typeface="+mn-lt"/>
                <a:ea typeface="+mn-ea"/>
                <a:cs typeface="+mn-cs"/>
              </a:rPr>
              <a:t> Creek, </a:t>
            </a:r>
            <a:r>
              <a:rPr lang="en-GB" sz="1200" kern="1200" dirty="0" err="1">
                <a:solidFill>
                  <a:schemeClr val="tx1"/>
                </a:solidFill>
                <a:effectLst/>
                <a:latin typeface="+mn-lt"/>
                <a:ea typeface="+mn-ea"/>
                <a:cs typeface="+mn-cs"/>
              </a:rPr>
              <a:t>Rasignani</a:t>
            </a:r>
            <a:r>
              <a:rPr lang="en-GB" sz="1200" kern="1200" dirty="0">
                <a:solidFill>
                  <a:schemeClr val="tx1"/>
                </a:solidFill>
                <a:effectLst/>
                <a:latin typeface="+mn-lt"/>
                <a:ea typeface="+mn-ea"/>
                <a:cs typeface="+mn-cs"/>
              </a:rPr>
              <a:t> Creek and </a:t>
            </a:r>
            <a:r>
              <a:rPr lang="en-GB" sz="1200" kern="1200" dirty="0" err="1">
                <a:solidFill>
                  <a:schemeClr val="tx1"/>
                </a:solidFill>
                <a:effectLst/>
                <a:latin typeface="+mn-lt"/>
                <a:ea typeface="+mn-ea"/>
                <a:cs typeface="+mn-cs"/>
              </a:rPr>
              <a:t>Mormorana</a:t>
            </a:r>
            <a:r>
              <a:rPr lang="en-GB" sz="1200" kern="1200" dirty="0">
                <a:solidFill>
                  <a:schemeClr val="tx1"/>
                </a:solidFill>
                <a:effectLst/>
                <a:latin typeface="+mn-lt"/>
                <a:ea typeface="+mn-ea"/>
                <a:cs typeface="+mn-cs"/>
              </a:rPr>
              <a:t> Creek.  it appeared by sea resurfacing of the alluvium of Golo ; its peripheries are composed of recent alluviums, with the exception of San </a:t>
            </a:r>
            <a:r>
              <a:rPr lang="en-GB" sz="1200" kern="1200" dirty="0" err="1">
                <a:solidFill>
                  <a:schemeClr val="tx1"/>
                </a:solidFill>
                <a:effectLst/>
                <a:latin typeface="+mn-lt"/>
                <a:ea typeface="+mn-ea"/>
                <a:cs typeface="+mn-cs"/>
              </a:rPr>
              <a:t>Damianu</a:t>
            </a:r>
            <a:r>
              <a:rPr lang="en-GB" sz="1200" kern="1200" dirty="0">
                <a:solidFill>
                  <a:schemeClr val="tx1"/>
                </a:solidFill>
                <a:effectLst/>
                <a:latin typeface="+mn-lt"/>
                <a:ea typeface="+mn-ea"/>
                <a:cs typeface="+mn-cs"/>
              </a:rPr>
              <a:t> Island, a task of ancient alluvial deposits, and the Marana lido, made up of sands. The </a:t>
            </a:r>
            <a:r>
              <a:rPr lang="en-GB" sz="1200" kern="1200" dirty="0" err="1">
                <a:solidFill>
                  <a:schemeClr val="tx1"/>
                </a:solidFill>
                <a:effectLst/>
                <a:latin typeface="+mn-lt"/>
                <a:ea typeface="+mn-ea"/>
                <a:cs typeface="+mn-cs"/>
              </a:rPr>
              <a:t>Biguglia</a:t>
            </a:r>
            <a:r>
              <a:rPr lang="en-GB" sz="1200" kern="1200" dirty="0">
                <a:solidFill>
                  <a:schemeClr val="tx1"/>
                </a:solidFill>
                <a:effectLst/>
                <a:latin typeface="+mn-lt"/>
                <a:ea typeface="+mn-ea"/>
                <a:cs typeface="+mn-cs"/>
              </a:rPr>
              <a:t> pond was formerly officially called </a:t>
            </a:r>
            <a:r>
              <a:rPr lang="en-GB" sz="1200" kern="1200" dirty="0" err="1">
                <a:solidFill>
                  <a:schemeClr val="tx1"/>
                </a:solidFill>
                <a:effectLst/>
                <a:latin typeface="+mn-lt"/>
                <a:ea typeface="+mn-ea"/>
                <a:cs typeface="+mn-cs"/>
              </a:rPr>
              <a:t>Chiurlino</a:t>
            </a:r>
            <a:r>
              <a:rPr lang="en-GB" sz="1200" kern="1200" dirty="0">
                <a:solidFill>
                  <a:schemeClr val="tx1"/>
                </a:solidFill>
                <a:effectLst/>
                <a:latin typeface="+mn-lt"/>
                <a:ea typeface="+mn-ea"/>
                <a:cs typeface="+mn-cs"/>
              </a:rPr>
              <a:t> Pond ( </a:t>
            </a:r>
            <a:r>
              <a:rPr lang="en-GB" sz="1200" i="1" kern="1200" dirty="0" err="1">
                <a:solidFill>
                  <a:schemeClr val="tx1"/>
                </a:solidFill>
                <a:effectLst/>
                <a:latin typeface="+mn-lt"/>
                <a:ea typeface="+mn-ea"/>
                <a:cs typeface="+mn-cs"/>
              </a:rPr>
              <a:t>Chjurlinu</a:t>
            </a:r>
            <a:r>
              <a:rPr lang="en-GB" sz="1200" kern="1200" dirty="0">
                <a:solidFill>
                  <a:schemeClr val="tx1"/>
                </a:solidFill>
                <a:effectLst/>
                <a:latin typeface="+mn-lt"/>
                <a:ea typeface="+mn-ea"/>
                <a:cs typeface="+mn-cs"/>
              </a:rPr>
              <a:t> ), its original name. This </a:t>
            </a:r>
            <a:r>
              <a:rPr lang="en-GB" sz="1200" kern="1200" dirty="0" err="1">
                <a:solidFill>
                  <a:schemeClr val="tx1"/>
                </a:solidFill>
                <a:effectLst/>
                <a:latin typeface="+mn-lt"/>
                <a:ea typeface="+mn-ea"/>
                <a:cs typeface="+mn-cs"/>
              </a:rPr>
              <a:t>toponym</a:t>
            </a:r>
            <a:r>
              <a:rPr lang="en-GB" sz="1200" kern="1200" dirty="0">
                <a:solidFill>
                  <a:schemeClr val="tx1"/>
                </a:solidFill>
                <a:effectLst/>
                <a:latin typeface="+mn-lt"/>
                <a:ea typeface="+mn-ea"/>
                <a:cs typeface="+mn-cs"/>
              </a:rPr>
              <a:t> is still widely used today by the Corsicans.</a:t>
            </a:r>
          </a:p>
          <a:p>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21</a:t>
            </a:fld>
            <a:endParaRPr lang="en-GB"/>
          </a:p>
        </p:txBody>
      </p:sp>
    </p:spTree>
    <p:extLst>
      <p:ext uri="{BB962C8B-B14F-4D97-AF65-F5344CB8AC3E}">
        <p14:creationId xmlns:p14="http://schemas.microsoft.com/office/powerpoint/2010/main" val="210174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Corsica sprang into being about 250 million years ago, when geological upheavals threw up the mass of granite which forms the backbone of the island </a:t>
            </a:r>
          </a:p>
          <a:p>
            <a:r>
              <a:rPr lang="en-GB" sz="1200" kern="1200" dirty="0">
                <a:solidFill>
                  <a:schemeClr val="tx1"/>
                </a:solidFill>
                <a:effectLst/>
                <a:latin typeface="+mn-lt"/>
                <a:ea typeface="+mn-ea"/>
                <a:cs typeface="+mn-cs"/>
              </a:rPr>
              <a:t>Some 200 million years later the upheavals which brought the Alps into existence also had an effect on Corsica. A mass of sedimentary rock was thrust against the eastern side of the island. The pressures involved causing a metamorphosis into a folded bed of hard, resistant schists </a:t>
            </a:r>
            <a:r>
              <a:rPr lang="en-GB" sz="1200" b="1" i="0" u="none" strike="noStrike" kern="1200" baseline="0" dirty="0">
                <a:solidFill>
                  <a:schemeClr val="tx1"/>
                </a:solidFill>
                <a:latin typeface="+mn-lt"/>
                <a:ea typeface="+mn-ea"/>
                <a:cs typeface="+mn-cs"/>
              </a:rPr>
              <a:t>Alpine Corsica </a:t>
            </a:r>
            <a:r>
              <a:rPr lang="en-GB" sz="1200" b="0" i="0" u="none" strike="noStrike" kern="1200" baseline="0" dirty="0">
                <a:solidFill>
                  <a:schemeClr val="tx1"/>
                </a:solidFill>
                <a:latin typeface="+mn-lt"/>
                <a:ea typeface="+mn-ea"/>
                <a:cs typeface="+mn-cs"/>
              </a:rPr>
              <a:t>is a complex stack of nappes derived either from oceanic </a:t>
            </a:r>
            <a:r>
              <a:rPr lang="en-GB" sz="1200" b="0" i="0" u="none" strike="noStrike" kern="1200" baseline="0" dirty="0" err="1">
                <a:solidFill>
                  <a:schemeClr val="tx1"/>
                </a:solidFill>
                <a:latin typeface="+mn-lt"/>
                <a:ea typeface="+mn-ea"/>
                <a:cs typeface="+mn-cs"/>
              </a:rPr>
              <a:t>protoliths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ophiolitic</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Schistes</a:t>
            </a:r>
            <a:r>
              <a:rPr lang="en-GB" sz="1200" b="0" i="0" u="none" strike="noStrike" kern="1200" baseline="0" dirty="0">
                <a:solidFill>
                  <a:schemeClr val="tx1"/>
                </a:solidFill>
                <a:latin typeface="+mn-lt"/>
                <a:ea typeface="+mn-ea"/>
                <a:cs typeface="+mn-cs"/>
              </a:rPr>
              <a:t> Lustres) or continental basement (Tenda massif, Corte slices, and Serra di </a:t>
            </a:r>
            <a:r>
              <a:rPr lang="en-GB" sz="1200" b="0" i="0" u="none" strike="noStrike" kern="1200" baseline="0" dirty="0" err="1">
                <a:solidFill>
                  <a:schemeClr val="tx1"/>
                </a:solidFill>
                <a:latin typeface="+mn-lt"/>
                <a:ea typeface="+mn-ea"/>
                <a:cs typeface="+mn-cs"/>
              </a:rPr>
              <a:t>Pigno-Oletta</a:t>
            </a:r>
            <a:r>
              <a:rPr lang="en-GB" sz="1200" b="0" i="0" u="none" strike="noStrike" kern="1200" baseline="0" dirty="0">
                <a:solidFill>
                  <a:schemeClr val="tx1"/>
                </a:solidFill>
                <a:latin typeface="+mn-lt"/>
                <a:ea typeface="+mn-ea"/>
                <a:cs typeface="+mn-cs"/>
              </a:rPr>
              <a:t> unit). The </a:t>
            </a:r>
            <a:r>
              <a:rPr lang="en-GB" sz="1200" b="0" i="0" u="none" strike="noStrike" kern="1200" baseline="0" dirty="0" err="1">
                <a:solidFill>
                  <a:schemeClr val="tx1"/>
                </a:solidFill>
                <a:latin typeface="+mn-lt"/>
                <a:ea typeface="+mn-ea"/>
                <a:cs typeface="+mn-cs"/>
              </a:rPr>
              <a:t>Schistes</a:t>
            </a:r>
            <a:r>
              <a:rPr lang="en-GB" sz="1200" b="0" i="0" u="none" strike="noStrike" kern="1200" baseline="0" dirty="0">
                <a:solidFill>
                  <a:schemeClr val="tx1"/>
                </a:solidFill>
                <a:latin typeface="+mn-lt"/>
                <a:ea typeface="+mn-ea"/>
                <a:cs typeface="+mn-cs"/>
              </a:rPr>
              <a:t> Lustres nappes of Alpine Corsica is a stack of oceanic and continental units with a similar organization. Eastern Corsica is the result of this </a:t>
            </a:r>
            <a:r>
              <a:rPr lang="en-GB" sz="1200" b="0" i="0" u="none" strike="noStrike" kern="1200" baseline="0" dirty="0" err="1">
                <a:solidFill>
                  <a:schemeClr val="tx1"/>
                </a:solidFill>
                <a:latin typeface="+mn-lt"/>
                <a:ea typeface="+mn-ea"/>
                <a:cs typeface="+mn-cs"/>
              </a:rPr>
              <a:t>obduction</a:t>
            </a:r>
            <a:r>
              <a:rPr lang="en-GB" sz="1200" b="0" i="0" u="none" strike="noStrike" kern="1200" baseline="0" dirty="0">
                <a:solidFill>
                  <a:schemeClr val="tx1"/>
                </a:solidFill>
                <a:latin typeface="+mn-lt"/>
                <a:ea typeface="+mn-ea"/>
                <a:cs typeface="+mn-cs"/>
              </a:rPr>
              <a:t> in Eocene times.  They were all thrust westward upon the continental Variscan basement of facies rocks of western Corsica (late Variscan granites) to the W and S is </a:t>
            </a:r>
            <a:r>
              <a:rPr lang="en-GB" sz="1200" b="1" i="0" u="none" strike="noStrike" kern="1200" baseline="0" dirty="0">
                <a:solidFill>
                  <a:schemeClr val="tx1"/>
                </a:solidFill>
                <a:latin typeface="+mn-lt"/>
                <a:ea typeface="+mn-ea"/>
                <a:cs typeface="+mn-cs"/>
              </a:rPr>
              <a:t>'Hercynian Corsica'</a:t>
            </a:r>
            <a:r>
              <a:rPr lang="en-GB" sz="1200" b="0" i="0" u="none" strike="noStrike" kern="1200" baseline="0" dirty="0">
                <a:solidFill>
                  <a:schemeClr val="tx1"/>
                </a:solidFill>
                <a:latin typeface="+mn-lt"/>
                <a:ea typeface="+mn-ea"/>
                <a:cs typeface="+mn-cs"/>
              </a:rPr>
              <a:t>, dominated by Carboniferous </a:t>
            </a:r>
            <a:r>
              <a:rPr lang="en-GB" sz="1200" b="0" i="0" u="none" strike="noStrike" kern="1200" baseline="0" dirty="0" err="1">
                <a:solidFill>
                  <a:schemeClr val="tx1"/>
                </a:solidFill>
                <a:latin typeface="+mn-lt"/>
                <a:ea typeface="+mn-ea"/>
                <a:cs typeface="+mn-cs"/>
              </a:rPr>
              <a:t>calc</a:t>
            </a:r>
            <a:r>
              <a:rPr lang="en-GB" sz="1200" b="0" i="0" u="none" strike="noStrike" kern="1200" baseline="0" dirty="0">
                <a:solidFill>
                  <a:schemeClr val="tx1"/>
                </a:solidFill>
                <a:latin typeface="+mn-lt"/>
                <a:ea typeface="+mn-ea"/>
                <a:cs typeface="+mn-cs"/>
              </a:rPr>
              <a:t>-alkaline granitic rocks. The contact between these two major units is tectonic, being marked by a major shear zone produced as the Alpine schists were </a:t>
            </a:r>
            <a:r>
              <a:rPr lang="en-GB" sz="1200" b="0" i="0" u="none" strike="noStrike" kern="1200" baseline="0" dirty="0" err="1">
                <a:solidFill>
                  <a:schemeClr val="tx1"/>
                </a:solidFill>
                <a:latin typeface="+mn-lt"/>
                <a:ea typeface="+mn-ea"/>
                <a:cs typeface="+mn-cs"/>
              </a:rPr>
              <a:t>obducted</a:t>
            </a:r>
            <a:r>
              <a:rPr lang="en-GB" sz="1200" b="0" i="0" u="none" strike="noStrike" kern="1200" baseline="0" dirty="0">
                <a:solidFill>
                  <a:schemeClr val="tx1"/>
                </a:solidFill>
                <a:latin typeface="+mn-lt"/>
                <a:ea typeface="+mn-ea"/>
                <a:cs typeface="+mn-cs"/>
              </a:rPr>
              <a:t> on to the Hercynian basement during the late Cretaceous.</a:t>
            </a:r>
          </a:p>
        </p:txBody>
      </p:sp>
      <p:sp>
        <p:nvSpPr>
          <p:cNvPr id="4" name="Slide Number Placeholder 3"/>
          <p:cNvSpPr>
            <a:spLocks noGrp="1"/>
          </p:cNvSpPr>
          <p:nvPr>
            <p:ph type="sldNum" sz="quarter" idx="10"/>
          </p:nvPr>
        </p:nvSpPr>
        <p:spPr/>
        <p:txBody>
          <a:bodyPr/>
          <a:lstStyle/>
          <a:p>
            <a:fld id="{9BBFCB32-4FB5-441F-87A9-1CEFE9ECC021}" type="slidenum">
              <a:rPr lang="en-GB" smtClean="0"/>
              <a:t>2</a:t>
            </a:fld>
            <a:endParaRPr lang="en-GB"/>
          </a:p>
        </p:txBody>
      </p:sp>
    </p:spTree>
    <p:extLst>
      <p:ext uri="{BB962C8B-B14F-4D97-AF65-F5344CB8AC3E}">
        <p14:creationId xmlns:p14="http://schemas.microsoft.com/office/powerpoint/2010/main" val="81491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Corsica owes its existence to the long collision of Africa with Europe, from around 60 million years ago, the same event that formed the Alps(PDF-link). These mountains on Corsica consisted of older rocks, mainly granite, that formed during a much earlier continent collision. On top of these rode thrust nappes, huge slices of old sediments and basement rocks, pushed up by the collision forces. From around 30 million years ago, the contraction moved to what is now Alps, and the Western Mediterranean sea began to open. Without the confinement, the mountains collapsed, and the thrust nappes dropped down along an enormous fault zone that runs across Corsica from the North to the Southeast. Today, the nappe hodgepodge lies to the East of this zone, while the granite rocks, rid of the burden, floated up on the West side. The highest mountains of Corsica belong to this bounced-up basement, and the GR20 follows it for most of its length.  The Adria microplate has been thrust westward onto the Corsican microplate by a distance of at least 150 km. This crustal duplication followed the Late Cretaceous easterly directed subduction of the eastern Corsican continental margin after consumption of intervening </a:t>
            </a:r>
            <a:r>
              <a:rPr lang="en-GB" sz="1200" kern="1200" dirty="0" err="1">
                <a:solidFill>
                  <a:schemeClr val="tx1"/>
                </a:solidFill>
                <a:effectLst/>
                <a:latin typeface="+mn-lt"/>
                <a:ea typeface="+mn-ea"/>
                <a:cs typeface="+mn-cs"/>
              </a:rPr>
              <a:t>Tethyan</a:t>
            </a:r>
            <a:r>
              <a:rPr lang="en-GB" sz="1200" kern="1200" dirty="0">
                <a:solidFill>
                  <a:schemeClr val="tx1"/>
                </a:solidFill>
                <a:effectLst/>
                <a:latin typeface="+mn-lt"/>
                <a:ea typeface="+mn-ea"/>
                <a:cs typeface="+mn-cs"/>
              </a:rPr>
              <a:t> oceanic crust. The suture zone separating the two micro-plates is delineated by the ophiolite-bearing </a:t>
            </a:r>
            <a:r>
              <a:rPr lang="en-GB" sz="1200" kern="1200" dirty="0" err="1">
                <a:solidFill>
                  <a:schemeClr val="tx1"/>
                </a:solidFill>
                <a:effectLst/>
                <a:latin typeface="+mn-lt"/>
                <a:ea typeface="+mn-ea"/>
                <a:cs typeface="+mn-cs"/>
              </a:rPr>
              <a:t>Schistes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lustrés</a:t>
            </a:r>
            <a:r>
              <a:rPr lang="en-GB" sz="1200" kern="1200" dirty="0">
                <a:solidFill>
                  <a:schemeClr val="tx1"/>
                </a:solidFill>
                <a:effectLst/>
                <a:latin typeface="+mn-lt"/>
                <a:ea typeface="+mn-ea"/>
                <a:cs typeface="+mn-cs"/>
              </a:rPr>
              <a:t> nappe, which suffered a Late Cretaceous HP-LT metamorphism. The Corsican </a:t>
            </a:r>
            <a:r>
              <a:rPr lang="en-GB" sz="1200" kern="1200" dirty="0" err="1">
                <a:solidFill>
                  <a:schemeClr val="tx1"/>
                </a:solidFill>
                <a:effectLst/>
                <a:latin typeface="+mn-lt"/>
                <a:ea typeface="+mn-ea"/>
                <a:cs typeface="+mn-cs"/>
              </a:rPr>
              <a:t>blueschists</a:t>
            </a:r>
            <a:r>
              <a:rPr lang="en-GB" sz="1200" kern="1200" dirty="0">
                <a:solidFill>
                  <a:schemeClr val="tx1"/>
                </a:solidFill>
                <a:effectLst/>
                <a:latin typeface="+mn-lt"/>
                <a:ea typeface="+mn-ea"/>
                <a:cs typeface="+mn-cs"/>
              </a:rPr>
              <a:t> crystallised during a major thrusting event at depths probably in excess of 35 km, and were overprinted by post-tectonic </a:t>
            </a:r>
            <a:r>
              <a:rPr lang="en-GB" sz="1200" kern="1200" dirty="0" err="1">
                <a:solidFill>
                  <a:schemeClr val="tx1"/>
                </a:solidFill>
                <a:effectLst/>
                <a:latin typeface="+mn-lt"/>
                <a:ea typeface="+mn-ea"/>
                <a:cs typeface="+mn-cs"/>
              </a:rPr>
              <a:t>greenschist</a:t>
            </a:r>
            <a:r>
              <a:rPr lang="en-GB" sz="1200" kern="1200" dirty="0">
                <a:solidFill>
                  <a:schemeClr val="tx1"/>
                </a:solidFill>
                <a:effectLst/>
                <a:latin typeface="+mn-lt"/>
                <a:ea typeface="+mn-ea"/>
                <a:cs typeface="+mn-cs"/>
              </a:rPr>
              <a:t> facies assemblages at 15-20 km during Late Eocene times. Eventual uplift and exposure of the </a:t>
            </a:r>
            <a:r>
              <a:rPr lang="en-GB" sz="1200" kern="1200" dirty="0" err="1">
                <a:solidFill>
                  <a:schemeClr val="tx1"/>
                </a:solidFill>
                <a:effectLst/>
                <a:latin typeface="+mn-lt"/>
                <a:ea typeface="+mn-ea"/>
                <a:cs typeface="+mn-cs"/>
              </a:rPr>
              <a:t>Schistes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lustrés</a:t>
            </a:r>
            <a:r>
              <a:rPr lang="en-GB" sz="1200" kern="1200" dirty="0">
                <a:solidFill>
                  <a:schemeClr val="tx1"/>
                </a:solidFill>
                <a:effectLst/>
                <a:latin typeface="+mn-lt"/>
                <a:ea typeface="+mn-ea"/>
                <a:cs typeface="+mn-cs"/>
              </a:rPr>
              <a:t> and ophiolites were probably the result of isostatic compensation and erosion during and following their emplacement onto continental basement.</a:t>
            </a:r>
          </a:p>
          <a:p>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3</a:t>
            </a:fld>
            <a:endParaRPr lang="en-GB"/>
          </a:p>
        </p:txBody>
      </p:sp>
    </p:spTree>
    <p:extLst>
      <p:ext uri="{BB962C8B-B14F-4D97-AF65-F5344CB8AC3E}">
        <p14:creationId xmlns:p14="http://schemas.microsoft.com/office/powerpoint/2010/main" val="145478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b="1" dirty="0"/>
              <a:t>nappe</a:t>
            </a:r>
            <a:r>
              <a:rPr lang="en-GB" dirty="0"/>
              <a:t> or thrust sheet is a large sheet-like body of rock that has been moved more than 2 km (1.2 mi) or 5 km (3.1 mi) above a thrust fault from its original position. </a:t>
            </a:r>
            <a:r>
              <a:rPr lang="en-GB" b="1" dirty="0"/>
              <a:t>Nappes</a:t>
            </a:r>
            <a:r>
              <a:rPr lang="en-GB" dirty="0"/>
              <a:t> form in compressional tectonic settings like continental collision zones or on the overriding plate in active subduction zones.</a:t>
            </a:r>
          </a:p>
          <a:p>
            <a:r>
              <a:rPr lang="en-GB" sz="1200" b="0" i="0" u="none" strike="noStrike" kern="1200" baseline="0" dirty="0">
                <a:solidFill>
                  <a:schemeClr val="tx1"/>
                </a:solidFill>
                <a:latin typeface="+mn-lt"/>
                <a:ea typeface="+mn-ea"/>
                <a:cs typeface="+mn-cs"/>
              </a:rPr>
              <a:t>During the Cretaceous, Eurasia began to separate from N. America and the relative movement between Africa and Europe became dextral and compressional. It has been suggested (e.g. </a:t>
            </a:r>
            <a:r>
              <a:rPr lang="en-GB" sz="1200" b="0" i="0" u="none" strike="noStrike" kern="1200" baseline="0" dirty="0" err="1">
                <a:solidFill>
                  <a:schemeClr val="tx1"/>
                </a:solidFill>
                <a:latin typeface="+mn-lt"/>
                <a:ea typeface="+mn-ea"/>
                <a:cs typeface="+mn-cs"/>
              </a:rPr>
              <a:t>Zachar</a:t>
            </a:r>
            <a:r>
              <a:rPr lang="en-GB" sz="1200" b="0" i="0" u="none" strike="noStrike" kern="1200" baseline="0" dirty="0">
                <a:solidFill>
                  <a:schemeClr val="tx1"/>
                </a:solidFill>
                <a:latin typeface="+mn-lt"/>
                <a:ea typeface="+mn-ea"/>
                <a:cs typeface="+mn-cs"/>
              </a:rPr>
              <a:t> , 1979) that about this time an intra –oceanic subduction system collided with the </a:t>
            </a:r>
            <a:r>
              <a:rPr lang="en-GB" sz="1200" b="0" i="0" u="none" strike="noStrike" kern="1200" baseline="0" dirty="0" err="1">
                <a:solidFill>
                  <a:schemeClr val="tx1"/>
                </a:solidFill>
                <a:latin typeface="+mn-lt"/>
                <a:ea typeface="+mn-ea"/>
                <a:cs typeface="+mn-cs"/>
              </a:rPr>
              <a:t>Corsardinian</a:t>
            </a:r>
            <a:r>
              <a:rPr lang="en-GB" sz="1200" b="0" i="0" u="none" strike="noStrike" kern="1200" baseline="0" dirty="0">
                <a:solidFill>
                  <a:schemeClr val="tx1"/>
                </a:solidFill>
                <a:latin typeface="+mn-lt"/>
                <a:ea typeface="+mn-ea"/>
                <a:cs typeface="+mn-cs"/>
              </a:rPr>
              <a:t> massif</a:t>
            </a:r>
          </a:p>
          <a:p>
            <a:r>
              <a:rPr lang="en-GB" sz="1200" b="0" i="0" u="none" strike="noStrike" kern="1200" baseline="0" dirty="0">
                <a:solidFill>
                  <a:schemeClr val="tx1"/>
                </a:solidFill>
                <a:latin typeface="+mn-lt"/>
                <a:ea typeface="+mn-ea"/>
                <a:cs typeface="+mn-cs"/>
              </a:rPr>
              <a:t>(90-100 Ma) </a:t>
            </a:r>
            <a:r>
              <a:rPr lang="en-GB" sz="1200" b="0" i="0" u="none" strike="noStrike" kern="1200" baseline="0" dirty="0" err="1">
                <a:solidFill>
                  <a:schemeClr val="tx1"/>
                </a:solidFill>
                <a:latin typeface="+mn-lt"/>
                <a:ea typeface="+mn-ea"/>
                <a:cs typeface="+mn-cs"/>
              </a:rPr>
              <a:t>obducting</a:t>
            </a:r>
            <a:r>
              <a:rPr lang="en-GB" sz="1200" b="0" i="0" u="none" strike="noStrike" kern="1200" baseline="0" dirty="0">
                <a:solidFill>
                  <a:schemeClr val="tx1"/>
                </a:solidFill>
                <a:latin typeface="+mn-lt"/>
                <a:ea typeface="+mn-ea"/>
                <a:cs typeface="+mn-cs"/>
              </a:rPr>
              <a:t> the schists of Alpine Corsica over the Hercynian basement (</a:t>
            </a:r>
            <a:r>
              <a:rPr lang="en-GB" sz="1200" b="0" i="0" u="none" strike="noStrike" kern="1200" baseline="0" dirty="0" err="1">
                <a:solidFill>
                  <a:schemeClr val="tx1"/>
                </a:solidFill>
                <a:latin typeface="+mn-lt"/>
                <a:ea typeface="+mn-ea"/>
                <a:cs typeface="+mn-cs"/>
              </a:rPr>
              <a:t>Mattauer</a:t>
            </a:r>
            <a:r>
              <a:rPr lang="en-GB" sz="1200" b="0" i="0" u="none" strike="noStrike" kern="1200" baseline="0" dirty="0">
                <a:solidFill>
                  <a:schemeClr val="tx1"/>
                </a:solidFill>
                <a:latin typeface="+mn-lt"/>
                <a:ea typeface="+mn-ea"/>
                <a:cs typeface="+mn-cs"/>
              </a:rPr>
              <a:t> &amp; Proust, 1976). Many of these schists show evidence for several phases of deformation , the earliest of which were the most intense and developed during </a:t>
            </a:r>
            <a:r>
              <a:rPr lang="en-GB" sz="1200" b="0" i="0" u="none" strike="noStrike" kern="1200" baseline="0" dirty="0" err="1">
                <a:solidFill>
                  <a:schemeClr val="tx1"/>
                </a:solidFill>
                <a:latin typeface="+mn-lt"/>
                <a:ea typeface="+mn-ea"/>
                <a:cs typeface="+mn-cs"/>
              </a:rPr>
              <a:t>blueschist</a:t>
            </a:r>
            <a:r>
              <a:rPr lang="en-GB" sz="1200" b="0" i="0" u="none" strike="noStrike" kern="1200" baseline="0" dirty="0">
                <a:solidFill>
                  <a:schemeClr val="tx1"/>
                </a:solidFill>
                <a:latin typeface="+mn-lt"/>
                <a:ea typeface="+mn-ea"/>
                <a:cs typeface="+mn-cs"/>
              </a:rPr>
              <a:t> facies </a:t>
            </a:r>
            <a:r>
              <a:rPr lang="fr-FR" sz="1200" b="0" i="0" u="none" strike="noStrike" kern="1200" baseline="0" dirty="0" err="1">
                <a:solidFill>
                  <a:schemeClr val="tx1"/>
                </a:solidFill>
                <a:latin typeface="+mn-lt"/>
                <a:ea typeface="+mn-ea"/>
                <a:cs typeface="+mn-cs"/>
              </a:rPr>
              <a:t>metamorphism</a:t>
            </a:r>
            <a:r>
              <a:rPr lang="fr-FR" sz="1200" b="0" i="0" u="none" strike="noStrike" kern="1200" baseline="0" dirty="0">
                <a:solidFill>
                  <a:schemeClr val="tx1"/>
                </a:solidFill>
                <a:latin typeface="+mn-lt"/>
                <a:ea typeface="+mn-ea"/>
                <a:cs typeface="+mn-cs"/>
              </a:rPr>
              <a:t> (Du </a:t>
            </a:r>
            <a:r>
              <a:rPr lang="fr-FR" sz="1200" b="0" i="0" u="none" strike="noStrike" kern="1200" baseline="0" dirty="0" err="1">
                <a:solidFill>
                  <a:schemeClr val="tx1"/>
                </a:solidFill>
                <a:latin typeface="+mn-lt"/>
                <a:ea typeface="+mn-ea"/>
                <a:cs typeface="+mn-cs"/>
              </a:rPr>
              <a:t>Chaffaut</a:t>
            </a:r>
            <a:r>
              <a:rPr lang="fr-FR" sz="1200" b="0" i="0" u="none" strike="noStrike" kern="1200" baseline="0" dirty="0">
                <a:solidFill>
                  <a:schemeClr val="tx1"/>
                </a:solidFill>
                <a:latin typeface="+mn-lt"/>
                <a:ea typeface="+mn-ea"/>
                <a:cs typeface="+mn-cs"/>
              </a:rPr>
              <a:t> </a:t>
            </a:r>
            <a:r>
              <a:rPr lang="fr-FR" sz="1200" b="0" i="1" u="none" strike="noStrike" kern="1200" baseline="0" dirty="0">
                <a:solidFill>
                  <a:schemeClr val="tx1"/>
                </a:solidFill>
                <a:latin typeface="+mn-lt"/>
                <a:ea typeface="+mn-ea"/>
                <a:cs typeface="+mn-cs"/>
              </a:rPr>
              <a:t>et al. , </a:t>
            </a:r>
            <a:r>
              <a:rPr lang="fr-FR" sz="1200" b="0" i="0" u="none" strike="noStrike" kern="1200" baseline="0" dirty="0">
                <a:solidFill>
                  <a:schemeClr val="tx1"/>
                </a:solidFill>
                <a:latin typeface="+mn-lt"/>
                <a:ea typeface="+mn-ea"/>
                <a:cs typeface="+mn-cs"/>
              </a:rPr>
              <a:t>1976) . This </a:t>
            </a:r>
            <a:r>
              <a:rPr lang="en-GB" sz="1200" b="0" i="0" u="none" strike="noStrike" kern="1200" baseline="0" dirty="0">
                <a:solidFill>
                  <a:schemeClr val="tx1"/>
                </a:solidFill>
                <a:latin typeface="+mn-lt"/>
                <a:ea typeface="+mn-ea"/>
                <a:cs typeface="+mn-cs"/>
              </a:rPr>
              <a:t>metamorphism has been dated by radiometric </a:t>
            </a:r>
            <a:r>
              <a:rPr lang="pt-BR" sz="1200" b="0" i="0" u="none" strike="noStrike" kern="1200" baseline="0" dirty="0">
                <a:solidFill>
                  <a:schemeClr val="tx1"/>
                </a:solidFill>
                <a:latin typeface="+mn-lt"/>
                <a:ea typeface="+mn-ea"/>
                <a:cs typeface="+mn-cs"/>
              </a:rPr>
              <a:t>methods ( 40Ar/39Ar and </a:t>
            </a:r>
            <a:r>
              <a:rPr lang="pt-BR" sz="1200" b="0" i="1" u="none" strike="noStrike" kern="1200" baseline="0" dirty="0">
                <a:solidFill>
                  <a:schemeClr val="tx1"/>
                </a:solidFill>
                <a:latin typeface="+mn-lt"/>
                <a:ea typeface="+mn-ea"/>
                <a:cs typeface="+mn-cs"/>
              </a:rPr>
              <a:t>87R b/86Sr) </a:t>
            </a:r>
            <a:r>
              <a:rPr lang="pt-BR" sz="1200" b="0" i="0" u="none" strike="noStrike" kern="1200" baseline="0" dirty="0">
                <a:solidFill>
                  <a:schemeClr val="tx1"/>
                </a:solidFill>
                <a:latin typeface="+mn-lt"/>
                <a:ea typeface="+mn-ea"/>
                <a:cs typeface="+mn-cs"/>
              </a:rPr>
              <a:t>as 80- 100 Ma </a:t>
            </a:r>
            <a:r>
              <a:rPr lang="en-GB" sz="1200" b="0" i="0" u="none" strike="noStrike" kern="1200" baseline="0" dirty="0">
                <a:solidFill>
                  <a:schemeClr val="tx1"/>
                </a:solidFill>
                <a:latin typeface="+mn-lt"/>
                <a:ea typeface="+mn-ea"/>
                <a:cs typeface="+mn-cs"/>
              </a:rPr>
              <a:t>(Cohen </a:t>
            </a:r>
            <a:r>
              <a:rPr lang="en-GB" sz="1200" b="0" i="1" u="none" strike="noStrike" kern="1200" baseline="0" dirty="0">
                <a:solidFill>
                  <a:schemeClr val="tx1"/>
                </a:solidFill>
                <a:latin typeface="+mn-lt"/>
                <a:ea typeface="+mn-ea"/>
                <a:cs typeface="+mn-cs"/>
              </a:rPr>
              <a:t>et al. , </a:t>
            </a:r>
            <a:r>
              <a:rPr lang="en-GB" sz="1200" b="0" i="0" u="none" strike="noStrike" kern="1200" baseline="0" dirty="0">
                <a:solidFill>
                  <a:schemeClr val="tx1"/>
                </a:solidFill>
                <a:latin typeface="+mn-lt"/>
                <a:ea typeface="+mn-ea"/>
                <a:cs typeface="+mn-cs"/>
              </a:rPr>
              <a:t>1981; </a:t>
            </a:r>
            <a:r>
              <a:rPr lang="en-GB" sz="1200" b="0" i="0" u="none" strike="noStrike" kern="1200" baseline="0" dirty="0" err="1">
                <a:solidFill>
                  <a:schemeClr val="tx1"/>
                </a:solidFill>
                <a:latin typeface="+mn-lt"/>
                <a:ea typeface="+mn-ea"/>
                <a:cs typeface="+mn-cs"/>
              </a:rPr>
              <a:t>Malu</a:t>
            </a:r>
            <a:r>
              <a:rPr lang="en-GB" sz="1200" b="0" i="0" u="none" strike="noStrike" kern="1200" baseline="0" dirty="0">
                <a:solidFill>
                  <a:schemeClr val="tx1"/>
                </a:solidFill>
                <a:latin typeface="+mn-lt"/>
                <a:ea typeface="+mn-ea"/>
                <a:cs typeface="+mn-cs"/>
              </a:rPr>
              <a:t> ski, 1977). The schists produced during this event are analogous to the broad belt of coeval </a:t>
            </a:r>
            <a:r>
              <a:rPr lang="en-GB" sz="1200" b="0" i="1" u="none" strike="noStrike" kern="1200" baseline="0" dirty="0" err="1">
                <a:solidFill>
                  <a:schemeClr val="tx1"/>
                </a:solidFill>
                <a:latin typeface="+mn-lt"/>
                <a:ea typeface="+mn-ea"/>
                <a:cs typeface="+mn-cs"/>
              </a:rPr>
              <a:t>schistes</a:t>
            </a:r>
            <a:r>
              <a:rPr lang="en-GB" sz="1200" b="0" i="1" u="none" strike="noStrike" kern="1200" baseline="0" dirty="0">
                <a:solidFill>
                  <a:schemeClr val="tx1"/>
                </a:solidFill>
                <a:latin typeface="+mn-lt"/>
                <a:ea typeface="+mn-ea"/>
                <a:cs typeface="+mn-cs"/>
              </a:rPr>
              <a:t> lustres </a:t>
            </a:r>
            <a:r>
              <a:rPr lang="en-GB" sz="1200" b="0" i="0" u="none" strike="noStrike" kern="1200" baseline="0" dirty="0">
                <a:solidFill>
                  <a:schemeClr val="tx1"/>
                </a:solidFill>
                <a:latin typeface="+mn-lt"/>
                <a:ea typeface="+mn-ea"/>
                <a:cs typeface="+mn-cs"/>
              </a:rPr>
              <a:t>of the internal Piedmont Zone of the Western Alps. In particular , the Corsican </a:t>
            </a:r>
            <a:r>
              <a:rPr lang="en-GB" sz="1200" b="0" i="1" u="none" strike="noStrike" kern="1200" baseline="0" dirty="0" err="1">
                <a:solidFill>
                  <a:schemeClr val="tx1"/>
                </a:solidFill>
                <a:latin typeface="+mn-lt"/>
                <a:ea typeface="+mn-ea"/>
                <a:cs typeface="+mn-cs"/>
              </a:rPr>
              <a:t>schistes</a:t>
            </a:r>
            <a:r>
              <a:rPr lang="en-GB" sz="1200" b="0" i="1" u="none" strike="noStrike" kern="1200" baseline="0" dirty="0">
                <a:solidFill>
                  <a:schemeClr val="tx1"/>
                </a:solidFill>
                <a:latin typeface="+mn-lt"/>
                <a:ea typeface="+mn-ea"/>
                <a:cs typeface="+mn-cs"/>
              </a:rPr>
              <a:t> lustres </a:t>
            </a:r>
            <a:r>
              <a:rPr lang="en-GB" sz="1200" b="0" i="0" u="none" strike="noStrike" kern="1200" baseline="0" dirty="0">
                <a:solidFill>
                  <a:schemeClr val="tx1"/>
                </a:solidFill>
                <a:latin typeface="+mn-lt"/>
                <a:ea typeface="+mn-ea"/>
                <a:cs typeface="+mn-cs"/>
              </a:rPr>
              <a:t>have been correlated with the </a:t>
            </a:r>
            <a:r>
              <a:rPr lang="en-GB" sz="1200" b="0" i="0" u="none" strike="noStrike" kern="1200" baseline="0" dirty="0" err="1">
                <a:solidFill>
                  <a:schemeClr val="tx1"/>
                </a:solidFill>
                <a:latin typeface="+mn-lt"/>
                <a:ea typeface="+mn-ea"/>
                <a:cs typeface="+mn-cs"/>
              </a:rPr>
              <a:t>Voltri</a:t>
            </a:r>
            <a:r>
              <a:rPr lang="en-GB" sz="1200" b="0" i="0" u="none" strike="noStrike" kern="1200" baseline="0" dirty="0">
                <a:solidFill>
                  <a:schemeClr val="tx1"/>
                </a:solidFill>
                <a:latin typeface="+mn-lt"/>
                <a:ea typeface="+mn-ea"/>
                <a:cs typeface="+mn-cs"/>
              </a:rPr>
              <a:t> Group which crops out along the Italian coast west of </a:t>
            </a:r>
            <a:r>
              <a:rPr lang="fr-FR" sz="1200" b="0" i="0" u="none" strike="noStrike" kern="1200" baseline="0" dirty="0" err="1">
                <a:solidFill>
                  <a:schemeClr val="tx1"/>
                </a:solidFill>
                <a:latin typeface="+mn-lt"/>
                <a:ea typeface="+mn-ea"/>
                <a:cs typeface="+mn-cs"/>
              </a:rPr>
              <a:t>Genoa</a:t>
            </a:r>
            <a:r>
              <a:rPr lang="fr-FR" sz="1200" b="0" i="0" u="none" strike="noStrike" kern="1200" baseline="0" dirty="0">
                <a:solidFill>
                  <a:schemeClr val="tx1"/>
                </a:solidFill>
                <a:latin typeface="+mn-lt"/>
                <a:ea typeface="+mn-ea"/>
                <a:cs typeface="+mn-cs"/>
              </a:rPr>
              <a:t> (du </a:t>
            </a:r>
            <a:r>
              <a:rPr lang="fr-FR" sz="1200" b="0" i="0" u="none" strike="noStrike" kern="1200" baseline="0" dirty="0" err="1">
                <a:solidFill>
                  <a:schemeClr val="tx1"/>
                </a:solidFill>
                <a:latin typeface="+mn-lt"/>
                <a:ea typeface="+mn-ea"/>
                <a:cs typeface="+mn-cs"/>
              </a:rPr>
              <a:t>Chaffaut</a:t>
            </a:r>
            <a:r>
              <a:rPr lang="fr-FR" sz="1200" b="0" i="0" u="none" strike="noStrike" kern="1200" baseline="0" dirty="0">
                <a:solidFill>
                  <a:schemeClr val="tx1"/>
                </a:solidFill>
                <a:latin typeface="+mn-lt"/>
                <a:ea typeface="+mn-ea"/>
                <a:cs typeface="+mn-cs"/>
              </a:rPr>
              <a:t> </a:t>
            </a:r>
            <a:r>
              <a:rPr lang="fr-FR" sz="1200" b="0" i="1" u="none" strike="noStrike" kern="1200" baseline="0" dirty="0">
                <a:solidFill>
                  <a:schemeClr val="tx1"/>
                </a:solidFill>
                <a:latin typeface="+mn-lt"/>
                <a:ea typeface="+mn-ea"/>
                <a:cs typeface="+mn-cs"/>
              </a:rPr>
              <a:t>et al., </a:t>
            </a:r>
            <a:r>
              <a:rPr lang="fr-FR" sz="1200" b="0" i="0" u="none" strike="noStrike" kern="1200" baseline="0" dirty="0">
                <a:solidFill>
                  <a:schemeClr val="tx1"/>
                </a:solidFill>
                <a:latin typeface="+mn-lt"/>
                <a:ea typeface="+mn-ea"/>
                <a:cs typeface="+mn-cs"/>
              </a:rPr>
              <a:t>1972; </a:t>
            </a:r>
            <a:r>
              <a:rPr lang="fr-FR" sz="1200" b="0" i="0" u="none" strike="noStrike" kern="1200" baseline="0" dirty="0" err="1">
                <a:solidFill>
                  <a:schemeClr val="tx1"/>
                </a:solidFill>
                <a:latin typeface="+mn-lt"/>
                <a:ea typeface="+mn-ea"/>
                <a:cs typeface="+mn-cs"/>
              </a:rPr>
              <a:t>Moullade</a:t>
            </a:r>
            <a:r>
              <a:rPr lang="fr-FR" sz="1200" b="0" i="0" u="none" strike="noStrike" kern="1200" baseline="0" dirty="0">
                <a:solidFill>
                  <a:schemeClr val="tx1"/>
                </a:solidFill>
                <a:latin typeface="+mn-lt"/>
                <a:ea typeface="+mn-ea"/>
                <a:cs typeface="+mn-cs"/>
              </a:rPr>
              <a:t> , 1978; </a:t>
            </a:r>
            <a:r>
              <a:rPr lang="en-GB" sz="1200" b="0" i="0" u="none" strike="noStrike" kern="1200" baseline="0" dirty="0" err="1">
                <a:solidFill>
                  <a:schemeClr val="tx1"/>
                </a:solidFill>
                <a:latin typeface="+mn-lt"/>
                <a:ea typeface="+mn-ea"/>
                <a:cs typeface="+mn-cs"/>
              </a:rPr>
              <a:t>Messiga</a:t>
            </a:r>
            <a:r>
              <a:rPr lang="en-GB" sz="1200" b="0" i="0" u="none" strike="noStrike" kern="1200" baseline="0" dirty="0">
                <a:solidFill>
                  <a:schemeClr val="tx1"/>
                </a:solidFill>
                <a:latin typeface="+mn-lt"/>
                <a:ea typeface="+mn-ea"/>
                <a:cs typeface="+mn-cs"/>
              </a:rPr>
              <a:t> </a:t>
            </a:r>
            <a:r>
              <a:rPr lang="en-GB" sz="1200" b="0" i="1" u="none" strike="noStrike" kern="1200" baseline="0" dirty="0">
                <a:solidFill>
                  <a:schemeClr val="tx1"/>
                </a:solidFill>
                <a:latin typeface="+mn-lt"/>
                <a:ea typeface="+mn-ea"/>
                <a:cs typeface="+mn-cs"/>
              </a:rPr>
              <a:t>et al. , 1983) .</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4</a:t>
            </a:fld>
            <a:endParaRPr lang="en-GB"/>
          </a:p>
        </p:txBody>
      </p:sp>
    </p:spTree>
    <p:extLst>
      <p:ext uri="{BB962C8B-B14F-4D97-AF65-F5344CB8AC3E}">
        <p14:creationId xmlns:p14="http://schemas.microsoft.com/office/powerpoint/2010/main" val="172968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nappe stack of Alpine Corsica, high-pressure </a:t>
            </a:r>
            <a:r>
              <a:rPr lang="en-GB" sz="1200" kern="1200" dirty="0" err="1">
                <a:solidFill>
                  <a:schemeClr val="tx1"/>
                </a:solidFill>
                <a:effectLst/>
                <a:latin typeface="+mn-lt"/>
                <a:ea typeface="+mn-ea"/>
                <a:cs typeface="+mn-cs"/>
              </a:rPr>
              <a:t>ophiolitic</a:t>
            </a:r>
            <a:r>
              <a:rPr lang="en-GB" sz="1200" kern="1200" dirty="0">
                <a:solidFill>
                  <a:schemeClr val="tx1"/>
                </a:solidFill>
                <a:effectLst/>
                <a:latin typeface="+mn-lt"/>
                <a:ea typeface="+mn-ea"/>
                <a:cs typeface="+mn-cs"/>
              </a:rPr>
              <a:t> rocks and non-metamorphic rocks are </a:t>
            </a:r>
            <a:r>
              <a:rPr lang="en-GB" sz="1200" kern="1200" dirty="0" err="1">
                <a:solidFill>
                  <a:schemeClr val="tx1"/>
                </a:solidFill>
                <a:effectLst/>
                <a:latin typeface="+mn-lt"/>
                <a:ea typeface="+mn-ea"/>
                <a:cs typeface="+mn-cs"/>
              </a:rPr>
              <a:t>overthrust</a:t>
            </a:r>
            <a:r>
              <a:rPr lang="en-GB" sz="1200" kern="1200" dirty="0">
                <a:solidFill>
                  <a:schemeClr val="tx1"/>
                </a:solidFill>
                <a:effectLst/>
                <a:latin typeface="+mn-lt"/>
                <a:ea typeface="+mn-ea"/>
                <a:cs typeface="+mn-cs"/>
              </a:rPr>
              <a:t> on top of external (mainly granitic) units. Radiometric ages of the high-pressure rocks in Alpine Corsica indicate that metamorphism took place during the Late Cretaceous and Tertiary (Jolivet et al. 1998, Brunet et al. 2000 and references therein), at the same time when high-pressure metamorphism occurred in the western Alps. Structural evidence shows that Alpine Corsica was thrust over the Hercynian basement with a westward sense of movement and that these structures are overprinted by younger extensional structures with eastward sense of shear (Fournier et al. 1991). Extensional deformation occurred at </a:t>
            </a:r>
            <a:r>
              <a:rPr lang="en-GB" sz="1200" kern="1200" dirty="0" err="1">
                <a:solidFill>
                  <a:schemeClr val="tx1"/>
                </a:solidFill>
                <a:effectLst/>
                <a:latin typeface="+mn-lt"/>
                <a:ea typeface="+mn-ea"/>
                <a:cs typeface="+mn-cs"/>
              </a:rPr>
              <a:t>greenschist</a:t>
            </a:r>
            <a:r>
              <a:rPr lang="en-GB" sz="1200" kern="1200" dirty="0">
                <a:solidFill>
                  <a:schemeClr val="tx1"/>
                </a:solidFill>
                <a:effectLst/>
                <a:latin typeface="+mn-lt"/>
                <a:ea typeface="+mn-ea"/>
                <a:cs typeface="+mn-cs"/>
              </a:rPr>
              <a:t>-facies conditions and is defined in localised shear zones along extensional detachments (Fournier et al. 1991, Daniel et al. 1996). This style of extension led to isothermal exhumation of the metamorphic core complex now preserved in northeast Corsica (Jolivet et al. 1990, Fournier et al. 1991). An age of ~32 Ma has been estimated as the commencement of extensional deformation in Corsica (Brunet et al. 2000).  During Palaeocene to Early Oligocene times, hinterland and foreland directed thrusts and folds developed in Alpine Corsica in response to the collision of the European continental plate and oceanic crust adjacent to the Adria promontory. The 'Nappes </a:t>
            </a:r>
            <a:r>
              <a:rPr lang="en-GB" sz="1200" kern="1200" dirty="0" err="1">
                <a:solidFill>
                  <a:schemeClr val="tx1"/>
                </a:solidFill>
                <a:effectLst/>
                <a:latin typeface="+mn-lt"/>
                <a:ea typeface="+mn-ea"/>
                <a:cs typeface="+mn-cs"/>
              </a:rPr>
              <a:t>Supérieures</a:t>
            </a:r>
            <a:r>
              <a:rPr lang="en-GB" sz="1200" kern="1200" dirty="0">
                <a:solidFill>
                  <a:schemeClr val="tx1"/>
                </a:solidFill>
                <a:effectLst/>
                <a:latin typeface="+mn-lt"/>
                <a:ea typeface="+mn-ea"/>
                <a:cs typeface="+mn-cs"/>
              </a:rPr>
              <a:t>' represent fragments of the oceanic lithosphere, emplaced toward the west upon the </a:t>
            </a:r>
            <a:r>
              <a:rPr lang="en-GB" sz="1200" kern="1200" dirty="0" err="1">
                <a:solidFill>
                  <a:schemeClr val="tx1"/>
                </a:solidFill>
                <a:effectLst/>
                <a:latin typeface="+mn-lt"/>
                <a:ea typeface="+mn-ea"/>
                <a:cs typeface="+mn-cs"/>
              </a:rPr>
              <a:t>Eoalpine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Schistes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lustrés</a:t>
            </a:r>
            <a:r>
              <a:rPr lang="en-GB" sz="1200" kern="1200" dirty="0">
                <a:solidFill>
                  <a:schemeClr val="tx1"/>
                </a:solidFill>
                <a:effectLst/>
                <a:latin typeface="+mn-lt"/>
                <a:ea typeface="+mn-ea"/>
                <a:cs typeface="+mn-cs"/>
              </a:rPr>
              <a:t> nappes and Hercynian continental basement. The 'Nappes </a:t>
            </a:r>
            <a:r>
              <a:rPr lang="en-GB" sz="1200" kern="1200" dirty="0" err="1">
                <a:solidFill>
                  <a:schemeClr val="tx1"/>
                </a:solidFill>
                <a:effectLst/>
                <a:latin typeface="+mn-lt"/>
                <a:ea typeface="+mn-ea"/>
                <a:cs typeface="+mn-cs"/>
              </a:rPr>
              <a:t>Supérieures</a:t>
            </a:r>
            <a:r>
              <a:rPr lang="en-GB" sz="1200" kern="1200" dirty="0">
                <a:solidFill>
                  <a:schemeClr val="tx1"/>
                </a:solidFill>
                <a:effectLst/>
                <a:latin typeface="+mn-lt"/>
                <a:ea typeface="+mn-ea"/>
                <a:cs typeface="+mn-cs"/>
              </a:rPr>
              <a:t>' were unaffected by </a:t>
            </a:r>
            <a:r>
              <a:rPr lang="en-GB" sz="1200" kern="1200" dirty="0" err="1">
                <a:solidFill>
                  <a:schemeClr val="tx1"/>
                </a:solidFill>
                <a:effectLst/>
                <a:latin typeface="+mn-lt"/>
                <a:ea typeface="+mn-ea"/>
                <a:cs typeface="+mn-cs"/>
              </a:rPr>
              <a:t>syn</a:t>
            </a:r>
            <a:r>
              <a:rPr lang="en-GB" sz="1200" kern="1200" dirty="0">
                <a:solidFill>
                  <a:schemeClr val="tx1"/>
                </a:solidFill>
                <a:effectLst/>
                <a:latin typeface="+mn-lt"/>
                <a:ea typeface="+mn-ea"/>
                <a:cs typeface="+mn-cs"/>
              </a:rPr>
              <a:t>-tectonic metamorphism, whilst the underlying </a:t>
            </a:r>
            <a:r>
              <a:rPr lang="en-GB" sz="1200" kern="1200" dirty="0" err="1">
                <a:solidFill>
                  <a:schemeClr val="tx1"/>
                </a:solidFill>
                <a:effectLst/>
                <a:latin typeface="+mn-lt"/>
                <a:ea typeface="+mn-ea"/>
                <a:cs typeface="+mn-cs"/>
              </a:rPr>
              <a:t>Schistes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lustrés</a:t>
            </a:r>
            <a:r>
              <a:rPr lang="en-GB" sz="1200" kern="1200" dirty="0">
                <a:solidFill>
                  <a:schemeClr val="tx1"/>
                </a:solidFill>
                <a:effectLst/>
                <a:latin typeface="+mn-lt"/>
                <a:ea typeface="+mn-ea"/>
                <a:cs typeface="+mn-cs"/>
              </a:rPr>
              <a:t> nappes developed a </a:t>
            </a:r>
            <a:r>
              <a:rPr lang="en-GB" sz="1200" kern="1200" dirty="0" err="1">
                <a:solidFill>
                  <a:schemeClr val="tx1"/>
                </a:solidFill>
                <a:effectLst/>
                <a:latin typeface="+mn-lt"/>
                <a:ea typeface="+mn-ea"/>
                <a:cs typeface="+mn-cs"/>
              </a:rPr>
              <a:t>greenschist</a:t>
            </a:r>
            <a:r>
              <a:rPr lang="en-GB" sz="1200" kern="1200" dirty="0">
                <a:solidFill>
                  <a:schemeClr val="tx1"/>
                </a:solidFill>
                <a:effectLst/>
                <a:latin typeface="+mn-lt"/>
                <a:ea typeface="+mn-ea"/>
                <a:cs typeface="+mn-cs"/>
              </a:rPr>
              <a:t> facies replacement of </a:t>
            </a:r>
            <a:r>
              <a:rPr lang="en-GB" sz="1200" kern="1200" dirty="0" err="1">
                <a:solidFill>
                  <a:schemeClr val="tx1"/>
                </a:solidFill>
                <a:effectLst/>
                <a:latin typeface="+mn-lt"/>
                <a:ea typeface="+mn-ea"/>
                <a:cs typeface="+mn-cs"/>
              </a:rPr>
              <a:t>blueschist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parageneses</a:t>
            </a:r>
            <a:r>
              <a:rPr lang="en-GB" sz="1200" kern="1200" dirty="0">
                <a:solidFill>
                  <a:schemeClr val="tx1"/>
                </a:solidFill>
                <a:effectLst/>
                <a:latin typeface="+mn-lt"/>
                <a:ea typeface="+mn-ea"/>
                <a:cs typeface="+mn-cs"/>
              </a:rPr>
              <a:t> and the foreland basement of Hercynian Corsica developed </a:t>
            </a:r>
            <a:r>
              <a:rPr lang="en-GB" sz="1200" kern="1200" dirty="0" err="1">
                <a:solidFill>
                  <a:schemeClr val="tx1"/>
                </a:solidFill>
                <a:effectLst/>
                <a:latin typeface="+mn-lt"/>
                <a:ea typeface="+mn-ea"/>
                <a:cs typeface="+mn-cs"/>
              </a:rPr>
              <a:t>prehnite</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pumpellyite</a:t>
            </a:r>
            <a:r>
              <a:rPr lang="en-GB" sz="1200" kern="1200" dirty="0">
                <a:solidFill>
                  <a:schemeClr val="tx1"/>
                </a:solidFill>
                <a:effectLst/>
                <a:latin typeface="+mn-lt"/>
                <a:ea typeface="+mn-ea"/>
                <a:cs typeface="+mn-cs"/>
              </a:rPr>
              <a:t> facies assemblages. </a:t>
            </a:r>
            <a:r>
              <a:rPr lang="en-GB" sz="1200" b="1" i="1" kern="1200" dirty="0" err="1">
                <a:solidFill>
                  <a:schemeClr val="tx1"/>
                </a:solidFill>
                <a:effectLst/>
                <a:latin typeface="+mn-lt"/>
                <a:ea typeface="+mn-ea"/>
                <a:cs typeface="+mn-cs"/>
              </a:rPr>
              <a:t>Serpentinite</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is a rock composed of one or more serpentine group minerals, the name originating from the similarity of the texture of the rock to that of the skin of a snake. Minerals in this group are formed by </a:t>
            </a:r>
            <a:r>
              <a:rPr lang="en-GB" sz="1200" b="0" kern="1200" dirty="0" err="1">
                <a:solidFill>
                  <a:schemeClr val="tx1"/>
                </a:solidFill>
                <a:effectLst/>
                <a:latin typeface="+mn-lt"/>
                <a:ea typeface="+mn-ea"/>
                <a:cs typeface="+mn-cs"/>
              </a:rPr>
              <a:t>serpentinization</a:t>
            </a:r>
            <a:r>
              <a:rPr lang="en-GB" sz="1200" b="0" kern="1200" dirty="0">
                <a:solidFill>
                  <a:schemeClr val="tx1"/>
                </a:solidFill>
                <a:effectLst/>
                <a:latin typeface="+mn-lt"/>
                <a:ea typeface="+mn-ea"/>
                <a:cs typeface="+mn-cs"/>
              </a:rPr>
              <a:t>, a hydration and metamorphic transformation of ultramafic rock from the Earth's mantle.</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5</a:t>
            </a:fld>
            <a:endParaRPr lang="en-GB"/>
          </a:p>
        </p:txBody>
      </p:sp>
    </p:spTree>
    <p:extLst>
      <p:ext uri="{BB962C8B-B14F-4D97-AF65-F5344CB8AC3E}">
        <p14:creationId xmlns:p14="http://schemas.microsoft.com/office/powerpoint/2010/main" val="388781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Rocks of Palaeozoic age are confined to Hercynian Corsica except where slices of the Hercynian basement have been caught up within the Alpine schists. Most of the Hercynian basement is composed of a vast, compound granite batholith more than 400 km long , running from the SE of Sardinia to the NW of Corsica and intruded during the Lower Carboniferous. The country rock into which these granites was intruded is pre served in very few places in Corsica and consists of Pre cambrian gneisses and Lower Palaeozoic sediments. The </a:t>
            </a:r>
            <a:r>
              <a:rPr lang="en-GB" sz="1200" b="0" i="0" u="none" strike="noStrike" kern="1200" baseline="0" dirty="0" err="1">
                <a:solidFill>
                  <a:schemeClr val="tx1"/>
                </a:solidFill>
                <a:latin typeface="+mn-lt"/>
                <a:ea typeface="+mn-ea"/>
                <a:cs typeface="+mn-cs"/>
              </a:rPr>
              <a:t>Corsardinian</a:t>
            </a:r>
            <a:r>
              <a:rPr lang="en-GB" sz="1200" b="0" i="0" u="none" strike="noStrike" kern="1200" baseline="0" dirty="0">
                <a:solidFill>
                  <a:schemeClr val="tx1"/>
                </a:solidFill>
                <a:latin typeface="+mn-lt"/>
                <a:ea typeface="+mn-ea"/>
                <a:cs typeface="+mn-cs"/>
              </a:rPr>
              <a:t> granites are overlain </a:t>
            </a:r>
            <a:r>
              <a:rPr lang="en-GB" sz="1200" b="0" i="0" u="none" strike="noStrike" kern="1200" baseline="0" dirty="0" err="1">
                <a:solidFill>
                  <a:schemeClr val="tx1"/>
                </a:solidFill>
                <a:latin typeface="+mn-lt"/>
                <a:ea typeface="+mn-ea"/>
                <a:cs typeface="+mn-cs"/>
              </a:rPr>
              <a:t>unconformably</a:t>
            </a:r>
            <a:r>
              <a:rPr lang="en-GB" sz="1200" b="0" i="0" u="none" strike="noStrike" kern="1200" baseline="0" dirty="0">
                <a:solidFill>
                  <a:schemeClr val="tx1"/>
                </a:solidFill>
                <a:latin typeface="+mn-lt"/>
                <a:ea typeface="+mn-ea"/>
                <a:cs typeface="+mn-cs"/>
              </a:rPr>
              <a:t> by U. Carboniferous sediments and locally by a thick series of acid </a:t>
            </a:r>
            <a:r>
              <a:rPr lang="en-GB" sz="1200" b="0" i="0" u="none" strike="noStrike" kern="1200" baseline="0" dirty="0" err="1">
                <a:solidFill>
                  <a:schemeClr val="tx1"/>
                </a:solidFill>
                <a:latin typeface="+mn-lt"/>
                <a:ea typeface="+mn-ea"/>
                <a:cs typeface="+mn-cs"/>
              </a:rPr>
              <a:t>extrusives</a:t>
            </a:r>
            <a:r>
              <a:rPr lang="en-GB" sz="1200" b="0" i="0" u="none" strike="noStrike" kern="1200" baseline="0" dirty="0">
                <a:solidFill>
                  <a:schemeClr val="tx1"/>
                </a:solidFill>
                <a:latin typeface="+mn-lt"/>
                <a:ea typeface="+mn-ea"/>
                <a:cs typeface="+mn-cs"/>
              </a:rPr>
              <a:t> and </a:t>
            </a:r>
            <a:r>
              <a:rPr lang="en-GB" sz="1200" b="0" i="0" u="none" strike="noStrike" kern="1200" baseline="0" dirty="0" err="1">
                <a:solidFill>
                  <a:schemeClr val="tx1"/>
                </a:solidFill>
                <a:latin typeface="+mn-lt"/>
                <a:ea typeface="+mn-ea"/>
                <a:cs typeface="+mn-cs"/>
              </a:rPr>
              <a:t>volcaniclastics</a:t>
            </a:r>
            <a:r>
              <a:rPr lang="en-GB" sz="1200" b="0" i="0" u="none" strike="noStrike" kern="1200" baseline="0" dirty="0">
                <a:solidFill>
                  <a:schemeClr val="tx1"/>
                </a:solidFill>
                <a:latin typeface="+mn-lt"/>
                <a:ea typeface="+mn-ea"/>
                <a:cs typeface="+mn-cs"/>
              </a:rPr>
              <a:t> of Lowe r Permian age . Another not able feature of this Permian igneous activity is a</a:t>
            </a:r>
          </a:p>
          <a:p>
            <a:r>
              <a:rPr lang="en-GB" sz="1200" b="0" i="0" u="none" strike="noStrike" kern="1200" baseline="0" dirty="0">
                <a:solidFill>
                  <a:schemeClr val="tx1"/>
                </a:solidFill>
                <a:latin typeface="+mn-lt"/>
                <a:ea typeface="+mn-ea"/>
                <a:cs typeface="+mn-cs"/>
              </a:rPr>
              <a:t>series of ring dykes which cut the granite (</a:t>
            </a:r>
            <a:r>
              <a:rPr lang="en-GB" sz="1200" b="0" i="0" u="none" strike="noStrike" kern="1200" baseline="0" dirty="0" err="1">
                <a:solidFill>
                  <a:schemeClr val="tx1"/>
                </a:solidFill>
                <a:latin typeface="+mn-lt"/>
                <a:ea typeface="+mn-ea"/>
                <a:cs typeface="+mn-cs"/>
              </a:rPr>
              <a:t>Maluski</a:t>
            </a:r>
            <a:r>
              <a:rPr lang="en-GB" sz="1200" b="0" i="0" u="none" strike="noStrike" kern="1200" baseline="0" dirty="0">
                <a:solidFill>
                  <a:schemeClr val="tx1"/>
                </a:solidFill>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6</a:t>
            </a:fld>
            <a:endParaRPr lang="en-GB"/>
          </a:p>
        </p:txBody>
      </p:sp>
    </p:spTree>
    <p:extLst>
      <p:ext uri="{BB962C8B-B14F-4D97-AF65-F5344CB8AC3E}">
        <p14:creationId xmlns:p14="http://schemas.microsoft.com/office/powerpoint/2010/main" val="398929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Bastia from the </a:t>
            </a:r>
            <a:r>
              <a:rPr lang="en-GB" dirty="0" err="1"/>
              <a:t>Cittadella</a:t>
            </a:r>
            <a:r>
              <a:rPr lang="en-GB" dirty="0"/>
              <a:t>. On north-east coast in Alpine Corsica. Important ferry port.</a:t>
            </a:r>
          </a:p>
        </p:txBody>
      </p:sp>
      <p:sp>
        <p:nvSpPr>
          <p:cNvPr id="4" name="Slide Number Placeholder 3"/>
          <p:cNvSpPr>
            <a:spLocks noGrp="1"/>
          </p:cNvSpPr>
          <p:nvPr>
            <p:ph type="sldNum" sz="quarter" idx="10"/>
          </p:nvPr>
        </p:nvSpPr>
        <p:spPr/>
        <p:txBody>
          <a:bodyPr/>
          <a:lstStyle/>
          <a:p>
            <a:fld id="{9BBFCB32-4FB5-441F-87A9-1CEFE9ECC021}" type="slidenum">
              <a:rPr lang="en-GB" smtClean="0"/>
              <a:t>7</a:t>
            </a:fld>
            <a:endParaRPr lang="en-GB"/>
          </a:p>
        </p:txBody>
      </p:sp>
    </p:spTree>
    <p:extLst>
      <p:ext uri="{BB962C8B-B14F-4D97-AF65-F5344CB8AC3E}">
        <p14:creationId xmlns:p14="http://schemas.microsoft.com/office/powerpoint/2010/main" val="128876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Schists used as rock armour near the Vieux</a:t>
            </a:r>
            <a:r>
              <a:rPr lang="en-GB" baseline="0" dirty="0"/>
              <a:t> port in Bastia</a:t>
            </a:r>
            <a:endParaRPr lang="en-GB" dirty="0"/>
          </a:p>
        </p:txBody>
      </p:sp>
      <p:sp>
        <p:nvSpPr>
          <p:cNvPr id="4" name="Slide Number Placeholder 3"/>
          <p:cNvSpPr>
            <a:spLocks noGrp="1"/>
          </p:cNvSpPr>
          <p:nvPr>
            <p:ph type="sldNum" sz="quarter" idx="10"/>
          </p:nvPr>
        </p:nvSpPr>
        <p:spPr/>
        <p:txBody>
          <a:bodyPr/>
          <a:lstStyle/>
          <a:p>
            <a:fld id="{9BBFCB32-4FB5-441F-87A9-1CEFE9ECC021}" type="slidenum">
              <a:rPr lang="en-GB" smtClean="0"/>
              <a:t>8</a:t>
            </a:fld>
            <a:endParaRPr lang="en-GB"/>
          </a:p>
        </p:txBody>
      </p:sp>
    </p:spTree>
    <p:extLst>
      <p:ext uri="{BB962C8B-B14F-4D97-AF65-F5344CB8AC3E}">
        <p14:creationId xmlns:p14="http://schemas.microsoft.com/office/powerpoint/2010/main" val="214099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Walling with Schists with quartz-veining in central Bastia</a:t>
            </a:r>
          </a:p>
        </p:txBody>
      </p:sp>
      <p:sp>
        <p:nvSpPr>
          <p:cNvPr id="4" name="Slide Number Placeholder 3"/>
          <p:cNvSpPr>
            <a:spLocks noGrp="1"/>
          </p:cNvSpPr>
          <p:nvPr>
            <p:ph type="sldNum" sz="quarter" idx="10"/>
          </p:nvPr>
        </p:nvSpPr>
        <p:spPr/>
        <p:txBody>
          <a:bodyPr/>
          <a:lstStyle/>
          <a:p>
            <a:fld id="{9BBFCB32-4FB5-441F-87A9-1CEFE9ECC021}" type="slidenum">
              <a:rPr lang="en-GB" smtClean="0"/>
              <a:t>9</a:t>
            </a:fld>
            <a:endParaRPr lang="en-GB"/>
          </a:p>
        </p:txBody>
      </p:sp>
    </p:spTree>
    <p:extLst>
      <p:ext uri="{BB962C8B-B14F-4D97-AF65-F5344CB8AC3E}">
        <p14:creationId xmlns:p14="http://schemas.microsoft.com/office/powerpoint/2010/main" val="265434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C0ACF-A4FC-4F9D-90B3-E74FFD539C44}"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C0ACF-A4FC-4F9D-90B3-E74FFD539C44}"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C4C0ACF-A4FC-4F9D-90B3-E74FFD539C44}"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850DDB-4354-41F4-936B-262419319F61}" type="slidenum">
              <a:rPr lang="en-GB" smtClean="0"/>
              <a:t>‹#›</a:t>
            </a:fld>
            <a:endParaRPr lang="en-GB"/>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C0ACF-A4FC-4F9D-90B3-E74FFD539C44}"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850DDB-4354-41F4-936B-262419319F61}" type="slidenum">
              <a:rPr lang="en-GB" smtClean="0"/>
              <a:t>‹#›</a:t>
            </a:fld>
            <a:endParaRPr lang="en-GB"/>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C0ACF-A4FC-4F9D-90B3-E74FFD539C44}"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C4C0ACF-A4FC-4F9D-90B3-E74FFD539C44}"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850DDB-4354-41F4-936B-262419319F61}" type="slidenum">
              <a:rPr lang="en-GB" smtClean="0"/>
              <a:t>‹#›</a:t>
            </a:fld>
            <a:endParaRPr lang="en-GB"/>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C0ACF-A4FC-4F9D-90B3-E74FFD539C44}" type="datetimeFigureOut">
              <a:rPr lang="en-GB" smtClean="0"/>
              <a:t>11/10/2020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4C0ACF-A4FC-4F9D-90B3-E74FFD539C44}" type="datetimeFigureOut">
              <a:rPr lang="en-GB" smtClean="0"/>
              <a:t>11/10/2020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C4C0ACF-A4FC-4F9D-90B3-E74FFD539C44}" type="datetimeFigureOut">
              <a:rPr lang="en-GB" smtClean="0"/>
              <a:t>11/10/2020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850DDB-4354-41F4-936B-262419319F61}"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C4C0ACF-A4FC-4F9D-90B3-E74FFD539C44}"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850DDB-4354-41F4-936B-262419319F61}" type="slidenum">
              <a:rPr lang="en-GB" smtClean="0"/>
              <a:t>‹#›</a:t>
            </a:fld>
            <a:endParaRPr lang="en-GB"/>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4C0ACF-A4FC-4F9D-90B3-E74FFD539C44}"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850DDB-4354-41F4-936B-262419319F61}" type="slidenum">
              <a:rPr lang="en-GB" smtClean="0"/>
              <a:t>‹#›</a:t>
            </a:fld>
            <a:endParaRPr lang="en-GB"/>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C4C0ACF-A4FC-4F9D-90B3-E74FFD539C44}" type="datetimeFigureOut">
              <a:rPr lang="en-GB" smtClean="0"/>
              <a:t>11/10/2020</a:t>
            </a:fld>
            <a:endParaRPr lang="en-GB"/>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A850DDB-4354-41F4-936B-262419319F61}" type="slidenum">
              <a:rPr lang="en-GB" smtClean="0"/>
              <a:t>‹#›</a:t>
            </a:fld>
            <a:endParaRPr lang="en-GB"/>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www.google.co.uk/url?sa=i&amp;rct=j&amp;q=&amp;esrc=s&amp;source=images&amp;cd=&amp;cad=rja&amp;uact=8&amp;ved=0ahUKEwiU4N7n9ojXAhXMFsAKHeTtBmIQjRwIBw&amp;url=https://www.lonelyplanet.com/maps/europe/france/corsica/&amp;psig=AOvVaw15WrhDTX1sOyrLiCYpBE1o&amp;ust=150892307725395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38139"/>
            <a:ext cx="8229600" cy="858614"/>
          </a:xfrm>
        </p:spPr>
        <p:txBody>
          <a:bodyPr/>
          <a:lstStyle/>
          <a:p>
            <a:pPr algn="r"/>
            <a:r>
              <a:rPr lang="en-GB" b="1" dirty="0"/>
              <a:t>Corsica</a:t>
            </a:r>
          </a:p>
        </p:txBody>
      </p:sp>
      <p:pic>
        <p:nvPicPr>
          <p:cNvPr id="1028" name="Picture 4" descr="https://ichef-1.bbci.co.uk/news/624/media/images/79658000/gif/_79658098_corsica_map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03" y="1340768"/>
            <a:ext cx="384042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rsica ma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340768"/>
            <a:ext cx="443865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8503" y="5013176"/>
            <a:ext cx="8603977" cy="1708160"/>
          </a:xfrm>
          <a:prstGeom prst="rect">
            <a:avLst/>
          </a:prstGeom>
        </p:spPr>
        <p:txBody>
          <a:bodyPr wrap="square">
            <a:spAutoFit/>
          </a:bodyPr>
          <a:lstStyle/>
          <a:p>
            <a:r>
              <a:rPr lang="en-GB" sz="2100" b="1" dirty="0">
                <a:solidFill>
                  <a:schemeClr val="tx2"/>
                </a:solidFill>
              </a:rPr>
              <a:t>Corsica is the most mountainous island in the Mediterranean. It is also the fourth largest island in the Mediterranean, after Sicily, Sardinia and Cyprus. It is 114 miles long and 52 miles wide . Monte </a:t>
            </a:r>
            <a:r>
              <a:rPr lang="en-GB" sz="2100" b="1" dirty="0" err="1">
                <a:solidFill>
                  <a:schemeClr val="tx2"/>
                </a:solidFill>
              </a:rPr>
              <a:t>Cinto</a:t>
            </a:r>
            <a:r>
              <a:rPr lang="en-GB" sz="2100" b="1" dirty="0">
                <a:solidFill>
                  <a:schemeClr val="tx2"/>
                </a:solidFill>
              </a:rPr>
              <a:t> is the highest peak at 8,878 ft. and around 120 other summits are more than 6,600 ft. Mountains comprise two-thirds of the island.</a:t>
            </a:r>
          </a:p>
        </p:txBody>
      </p:sp>
    </p:spTree>
    <p:extLst>
      <p:ext uri="{BB962C8B-B14F-4D97-AF65-F5344CB8AC3E}">
        <p14:creationId xmlns:p14="http://schemas.microsoft.com/office/powerpoint/2010/main" val="162814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32656"/>
            <a:ext cx="864096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901" y="302629"/>
            <a:ext cx="8493725" cy="637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1640" y="476672"/>
            <a:ext cx="7344816" cy="1384995"/>
          </a:xfrm>
          <a:prstGeom prst="rect">
            <a:avLst/>
          </a:prstGeom>
          <a:noFill/>
        </p:spPr>
        <p:txBody>
          <a:bodyPr wrap="square" rtlCol="0">
            <a:spAutoFit/>
          </a:bodyPr>
          <a:lstStyle/>
          <a:p>
            <a:r>
              <a:rPr lang="en-GB" sz="2800" b="1" dirty="0">
                <a:solidFill>
                  <a:srgbClr val="FFFF00"/>
                </a:solidFill>
              </a:rPr>
              <a:t>Many of these schists show evidence for several phases of deformation. These specimens are from the beach at </a:t>
            </a:r>
            <a:r>
              <a:rPr lang="en-GB" sz="2800" b="1" dirty="0" err="1">
                <a:solidFill>
                  <a:srgbClr val="FFFF00"/>
                </a:solidFill>
              </a:rPr>
              <a:t>Erbalunga</a:t>
            </a:r>
            <a:endParaRPr lang="en-GB" sz="2800" b="1" dirty="0">
              <a:solidFill>
                <a:srgbClr val="FFFF00"/>
              </a:solidFill>
            </a:endParaRPr>
          </a:p>
        </p:txBody>
      </p:sp>
    </p:spTree>
    <p:extLst>
      <p:ext uri="{BB962C8B-B14F-4D97-AF65-F5344CB8AC3E}">
        <p14:creationId xmlns:p14="http://schemas.microsoft.com/office/powerpoint/2010/main" val="205026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873" y="199856"/>
            <a:ext cx="8632607" cy="64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0" y="5517232"/>
            <a:ext cx="7488832" cy="1200329"/>
          </a:xfrm>
          <a:prstGeom prst="rect">
            <a:avLst/>
          </a:prstGeom>
          <a:noFill/>
        </p:spPr>
        <p:txBody>
          <a:bodyPr wrap="square" rtlCol="0">
            <a:spAutoFit/>
          </a:bodyPr>
          <a:lstStyle/>
          <a:p>
            <a:r>
              <a:rPr lang="en-GB" sz="2400" b="1" dirty="0">
                <a:solidFill>
                  <a:srgbClr val="FFFF00"/>
                </a:solidFill>
              </a:rPr>
              <a:t>General view of Alpine Corsica’s landscapes from the train. Note the steeply dipping outcrop of schists.</a:t>
            </a:r>
          </a:p>
          <a:p>
            <a:endParaRPr lang="en-GB" sz="2400" b="1" dirty="0">
              <a:solidFill>
                <a:srgbClr val="FFFF00"/>
              </a:solidFill>
            </a:endParaRPr>
          </a:p>
        </p:txBody>
      </p:sp>
    </p:spTree>
    <p:extLst>
      <p:ext uri="{BB962C8B-B14F-4D97-AF65-F5344CB8AC3E}">
        <p14:creationId xmlns:p14="http://schemas.microsoft.com/office/powerpoint/2010/main" val="5926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ublic\Documents\Geology\Building Stones website\Churches\Loders\Webpics\Day_02_Ile Rousse\1-DSCN4069.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81" r="12854" b="13178"/>
          <a:stretch/>
        </p:blipFill>
        <p:spPr bwMode="auto">
          <a:xfrm>
            <a:off x="251520" y="318957"/>
            <a:ext cx="5328592" cy="497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5206" y="318956"/>
            <a:ext cx="3358646" cy="447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5445224"/>
            <a:ext cx="5184576" cy="830997"/>
          </a:xfrm>
          <a:prstGeom prst="rect">
            <a:avLst/>
          </a:prstGeom>
          <a:noFill/>
        </p:spPr>
        <p:txBody>
          <a:bodyPr wrap="square" rtlCol="0">
            <a:spAutoFit/>
          </a:bodyPr>
          <a:lstStyle/>
          <a:p>
            <a:r>
              <a:rPr lang="en-GB" sz="2400" b="1" dirty="0"/>
              <a:t>Botanic gardens of Mediterranean plants near Ile Rousse</a:t>
            </a:r>
          </a:p>
        </p:txBody>
      </p:sp>
      <p:sp>
        <p:nvSpPr>
          <p:cNvPr id="5" name="TextBox 4"/>
          <p:cNvSpPr txBox="1"/>
          <p:nvPr/>
        </p:nvSpPr>
        <p:spPr>
          <a:xfrm>
            <a:off x="5625206" y="5013176"/>
            <a:ext cx="3267274" cy="830997"/>
          </a:xfrm>
          <a:prstGeom prst="rect">
            <a:avLst/>
          </a:prstGeom>
          <a:noFill/>
        </p:spPr>
        <p:txBody>
          <a:bodyPr wrap="square" rtlCol="0">
            <a:spAutoFit/>
          </a:bodyPr>
          <a:lstStyle/>
          <a:p>
            <a:r>
              <a:rPr lang="en-GB" sz="2400" b="1" dirty="0"/>
              <a:t>Granite outcrop with biological weathering!</a:t>
            </a:r>
          </a:p>
        </p:txBody>
      </p:sp>
    </p:spTree>
    <p:extLst>
      <p:ext uri="{BB962C8B-B14F-4D97-AF65-F5344CB8AC3E}">
        <p14:creationId xmlns:p14="http://schemas.microsoft.com/office/powerpoint/2010/main" val="28786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68"/>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4" y="1867"/>
            <a:ext cx="9123905" cy="684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7584" y="260648"/>
            <a:ext cx="7272808" cy="954107"/>
          </a:xfrm>
          <a:prstGeom prst="rect">
            <a:avLst/>
          </a:prstGeom>
          <a:noFill/>
        </p:spPr>
        <p:txBody>
          <a:bodyPr wrap="square" rtlCol="0">
            <a:spAutoFit/>
          </a:bodyPr>
          <a:lstStyle/>
          <a:p>
            <a:r>
              <a:rPr lang="en-GB" sz="2800" b="1" dirty="0">
                <a:solidFill>
                  <a:srgbClr val="FFFF00"/>
                </a:solidFill>
              </a:rPr>
              <a:t>Granites in </a:t>
            </a:r>
            <a:r>
              <a:rPr lang="en-GB" sz="2800" b="1" dirty="0" err="1">
                <a:solidFill>
                  <a:srgbClr val="FFFF00"/>
                </a:solidFill>
              </a:rPr>
              <a:t>Parc</a:t>
            </a:r>
            <a:r>
              <a:rPr lang="en-GB" sz="2800" b="1" dirty="0">
                <a:solidFill>
                  <a:srgbClr val="FFFF00"/>
                </a:solidFill>
              </a:rPr>
              <a:t> de </a:t>
            </a:r>
            <a:r>
              <a:rPr lang="en-GB" sz="2800" b="1" dirty="0" err="1">
                <a:solidFill>
                  <a:srgbClr val="FFFF00"/>
                </a:solidFill>
              </a:rPr>
              <a:t>Saleccia</a:t>
            </a:r>
            <a:r>
              <a:rPr lang="en-GB" sz="2800" b="1" dirty="0">
                <a:solidFill>
                  <a:srgbClr val="FFFF00"/>
                </a:solidFill>
              </a:rPr>
              <a:t> showing phenocrysts  of 1) feldspar and 2) xenoliths</a:t>
            </a:r>
          </a:p>
        </p:txBody>
      </p:sp>
    </p:spTree>
    <p:extLst>
      <p:ext uri="{BB962C8B-B14F-4D97-AF65-F5344CB8AC3E}">
        <p14:creationId xmlns:p14="http://schemas.microsoft.com/office/powerpoint/2010/main" val="22793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6" y="44624"/>
            <a:ext cx="8964488" cy="672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7" y="1588248"/>
            <a:ext cx="9059084" cy="517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332656"/>
            <a:ext cx="7632848" cy="1569660"/>
          </a:xfrm>
          <a:prstGeom prst="rect">
            <a:avLst/>
          </a:prstGeom>
          <a:noFill/>
        </p:spPr>
        <p:txBody>
          <a:bodyPr wrap="square" rtlCol="0">
            <a:spAutoFit/>
          </a:bodyPr>
          <a:lstStyle/>
          <a:p>
            <a:r>
              <a:rPr lang="en-GB" sz="2400" b="1" dirty="0">
                <a:solidFill>
                  <a:srgbClr val="FFFF00"/>
                </a:solidFill>
              </a:rPr>
              <a:t>Ile </a:t>
            </a:r>
            <a:r>
              <a:rPr lang="en-GB" sz="2400" b="1" dirty="0" err="1">
                <a:solidFill>
                  <a:srgbClr val="FFFF00"/>
                </a:solidFill>
              </a:rPr>
              <a:t>Rousse,named</a:t>
            </a:r>
            <a:r>
              <a:rPr lang="en-GB" sz="2400" b="1" dirty="0">
                <a:solidFill>
                  <a:srgbClr val="FFFF00"/>
                </a:solidFill>
              </a:rPr>
              <a:t> after exposures of leucocratic pinkish granite, with little quartz and much pink (orthoclase) feldspar. </a:t>
            </a:r>
            <a:r>
              <a:rPr lang="en-GB" sz="2400" b="1" dirty="0" err="1">
                <a:solidFill>
                  <a:srgbClr val="FFFF00"/>
                </a:solidFill>
              </a:rPr>
              <a:t>Syenite</a:t>
            </a:r>
            <a:r>
              <a:rPr lang="en-GB" sz="2400" b="1">
                <a:solidFill>
                  <a:srgbClr val="FFFF00"/>
                </a:solidFill>
              </a:rPr>
              <a:t>??</a:t>
            </a:r>
            <a:endParaRPr lang="en-GB" sz="2400" b="1" dirty="0">
              <a:solidFill>
                <a:srgbClr val="FFFF00"/>
              </a:solidFill>
            </a:endParaRPr>
          </a:p>
          <a:p>
            <a:endParaRPr lang="en-GB" sz="2400" b="1" dirty="0">
              <a:solidFill>
                <a:srgbClr val="FFFF00"/>
              </a:solidFill>
            </a:endParaRPr>
          </a:p>
        </p:txBody>
      </p:sp>
    </p:spTree>
    <p:extLst>
      <p:ext uri="{BB962C8B-B14F-4D97-AF65-F5344CB8AC3E}">
        <p14:creationId xmlns:p14="http://schemas.microsoft.com/office/powerpoint/2010/main" val="14503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48" y="64433"/>
            <a:ext cx="8964488" cy="666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767" y="-24962"/>
            <a:ext cx="5184576" cy="684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58799" y="160036"/>
            <a:ext cx="4896544" cy="1846659"/>
          </a:xfrm>
          <a:prstGeom prst="rect">
            <a:avLst/>
          </a:prstGeom>
          <a:noFill/>
        </p:spPr>
        <p:txBody>
          <a:bodyPr wrap="square" rtlCol="0">
            <a:spAutoFit/>
          </a:bodyPr>
          <a:lstStyle/>
          <a:p>
            <a:r>
              <a:rPr lang="en-GB" sz="2400" b="1" dirty="0">
                <a:solidFill>
                  <a:srgbClr val="FFFF00"/>
                </a:solidFill>
              </a:rPr>
              <a:t>A journey to Corte, in the heart of Corsica. The island’s high rainfall has resulted in the rivers eroding steep-sided valleys and gorges.</a:t>
            </a:r>
          </a:p>
          <a:p>
            <a:endParaRPr lang="en-GB" dirty="0"/>
          </a:p>
        </p:txBody>
      </p:sp>
    </p:spTree>
    <p:extLst>
      <p:ext uri="{BB962C8B-B14F-4D97-AF65-F5344CB8AC3E}">
        <p14:creationId xmlns:p14="http://schemas.microsoft.com/office/powerpoint/2010/main" val="32679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640960" cy="655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35" y="740809"/>
            <a:ext cx="868797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300" y="5589240"/>
            <a:ext cx="8622187" cy="830997"/>
          </a:xfrm>
          <a:prstGeom prst="rect">
            <a:avLst/>
          </a:prstGeom>
        </p:spPr>
        <p:txBody>
          <a:bodyPr wrap="square">
            <a:spAutoFit/>
          </a:bodyPr>
          <a:lstStyle/>
          <a:p>
            <a:r>
              <a:rPr lang="en-GB" sz="2400" b="1" dirty="0">
                <a:solidFill>
                  <a:srgbClr val="FFFF00"/>
                </a:solidFill>
              </a:rPr>
              <a:t>The island’s high rainfall has resulted in the rivers eroding steep-sided valleys and gorges.</a:t>
            </a:r>
          </a:p>
        </p:txBody>
      </p:sp>
    </p:spTree>
    <p:extLst>
      <p:ext uri="{BB962C8B-B14F-4D97-AF65-F5344CB8AC3E}">
        <p14:creationId xmlns:p14="http://schemas.microsoft.com/office/powerpoint/2010/main" val="356624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61"/>
            <a:ext cx="9144000" cy="604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093296"/>
            <a:ext cx="9144000" cy="830997"/>
          </a:xfrm>
          <a:prstGeom prst="rect">
            <a:avLst/>
          </a:prstGeom>
        </p:spPr>
        <p:txBody>
          <a:bodyPr wrap="square">
            <a:spAutoFit/>
          </a:bodyPr>
          <a:lstStyle/>
          <a:p>
            <a:r>
              <a:rPr lang="en-GB" sz="2400" b="1" dirty="0"/>
              <a:t>Finally , one reaches the historic town of Corte , built on </a:t>
            </a:r>
            <a:r>
              <a:rPr lang="en-GB" sz="2400" b="1" i="1" dirty="0" err="1"/>
              <a:t>schistes</a:t>
            </a:r>
            <a:r>
              <a:rPr lang="en-GB" sz="2400" b="1" i="1" dirty="0"/>
              <a:t> lustres </a:t>
            </a:r>
            <a:r>
              <a:rPr lang="en-GB" sz="2400" b="1" dirty="0"/>
              <a:t>just east of the granite mountains of central Corsica</a:t>
            </a:r>
            <a:r>
              <a:rPr lang="en-GB" dirty="0"/>
              <a:t>.</a:t>
            </a:r>
          </a:p>
        </p:txBody>
      </p:sp>
    </p:spTree>
    <p:extLst>
      <p:ext uri="{BB962C8B-B14F-4D97-AF65-F5344CB8AC3E}">
        <p14:creationId xmlns:p14="http://schemas.microsoft.com/office/powerpoint/2010/main" val="42488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62" y="0"/>
            <a:ext cx="8892480" cy="680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4154" y="6165304"/>
            <a:ext cx="8064896" cy="523220"/>
          </a:xfrm>
          <a:prstGeom prst="rect">
            <a:avLst/>
          </a:prstGeom>
          <a:noFill/>
        </p:spPr>
        <p:txBody>
          <a:bodyPr wrap="square" rtlCol="0">
            <a:spAutoFit/>
          </a:bodyPr>
          <a:lstStyle/>
          <a:p>
            <a:r>
              <a:rPr lang="en-GB" sz="2800" b="1" dirty="0">
                <a:solidFill>
                  <a:srgbClr val="FFFF00"/>
                </a:solidFill>
              </a:rPr>
              <a:t>The citadel, built on an outcrop of </a:t>
            </a:r>
            <a:r>
              <a:rPr lang="en-GB" sz="2800" b="1" dirty="0" err="1">
                <a:solidFill>
                  <a:srgbClr val="FFFF00"/>
                </a:solidFill>
              </a:rPr>
              <a:t>schistes</a:t>
            </a:r>
            <a:r>
              <a:rPr lang="en-GB" sz="2800" b="1" dirty="0">
                <a:solidFill>
                  <a:srgbClr val="FFFF00"/>
                </a:solidFill>
              </a:rPr>
              <a:t> lustres.</a:t>
            </a:r>
          </a:p>
        </p:txBody>
      </p:sp>
    </p:spTree>
    <p:extLst>
      <p:ext uri="{BB962C8B-B14F-4D97-AF65-F5344CB8AC3E}">
        <p14:creationId xmlns:p14="http://schemas.microsoft.com/office/powerpoint/2010/main" val="38640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 y="188640"/>
            <a:ext cx="9217637"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8061" y="221158"/>
            <a:ext cx="8064896" cy="954107"/>
          </a:xfrm>
          <a:prstGeom prst="rect">
            <a:avLst/>
          </a:prstGeom>
          <a:noFill/>
        </p:spPr>
        <p:txBody>
          <a:bodyPr wrap="square" rtlCol="0">
            <a:spAutoFit/>
          </a:bodyPr>
          <a:lstStyle/>
          <a:p>
            <a:pPr algn="ctr"/>
            <a:r>
              <a:rPr lang="en-GB" sz="2800" b="1" dirty="0">
                <a:solidFill>
                  <a:srgbClr val="FFFF00"/>
                </a:solidFill>
              </a:rPr>
              <a:t>View westwards from the citadel, towards  the granite highlands</a:t>
            </a:r>
          </a:p>
        </p:txBody>
      </p:sp>
    </p:spTree>
    <p:extLst>
      <p:ext uri="{BB962C8B-B14F-4D97-AF65-F5344CB8AC3E}">
        <p14:creationId xmlns:p14="http://schemas.microsoft.com/office/powerpoint/2010/main" val="9568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Geology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000" y="1353998"/>
            <a:ext cx="3688480" cy="466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32656"/>
            <a:ext cx="466725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2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6" y="0"/>
            <a:ext cx="9010539" cy="688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39929" y="332656"/>
            <a:ext cx="5937844" cy="954107"/>
          </a:xfrm>
          <a:prstGeom prst="rect">
            <a:avLst/>
          </a:prstGeom>
        </p:spPr>
        <p:txBody>
          <a:bodyPr wrap="none">
            <a:spAutoFit/>
          </a:bodyPr>
          <a:lstStyle/>
          <a:p>
            <a:r>
              <a:rPr lang="en-GB" sz="2800" b="1" dirty="0">
                <a:solidFill>
                  <a:schemeClr val="tx2"/>
                </a:solidFill>
              </a:rPr>
              <a:t>Gorges du </a:t>
            </a:r>
            <a:r>
              <a:rPr lang="en-GB" sz="2800" b="1" dirty="0" err="1">
                <a:solidFill>
                  <a:schemeClr val="tx2"/>
                </a:solidFill>
              </a:rPr>
              <a:t>Restonica</a:t>
            </a:r>
            <a:r>
              <a:rPr lang="en-GB" sz="2800" b="1" dirty="0">
                <a:solidFill>
                  <a:schemeClr val="tx2"/>
                </a:solidFill>
              </a:rPr>
              <a:t>, a granite gorge</a:t>
            </a:r>
          </a:p>
          <a:p>
            <a:r>
              <a:rPr lang="en-GB" sz="2800" b="1" dirty="0">
                <a:solidFill>
                  <a:schemeClr val="tx2"/>
                </a:solidFill>
              </a:rPr>
              <a:t>west of Corte</a:t>
            </a:r>
          </a:p>
        </p:txBody>
      </p:sp>
    </p:spTree>
    <p:extLst>
      <p:ext uri="{BB962C8B-B14F-4D97-AF65-F5344CB8AC3E}">
        <p14:creationId xmlns:p14="http://schemas.microsoft.com/office/powerpoint/2010/main" val="164132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80" y="260830"/>
            <a:ext cx="4160446" cy="221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13" y="260830"/>
            <a:ext cx="47053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479" y="2472495"/>
            <a:ext cx="4426912" cy="299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 y="5589240"/>
            <a:ext cx="9055101" cy="830997"/>
          </a:xfrm>
          <a:prstGeom prst="rect">
            <a:avLst/>
          </a:prstGeom>
        </p:spPr>
        <p:txBody>
          <a:bodyPr wrap="square">
            <a:spAutoFit/>
          </a:bodyPr>
          <a:lstStyle/>
          <a:p>
            <a:r>
              <a:rPr lang="en-GB" sz="2400" b="1" dirty="0"/>
              <a:t>The </a:t>
            </a:r>
            <a:r>
              <a:rPr lang="en-GB" sz="2400" b="1" dirty="0" err="1"/>
              <a:t>etang</a:t>
            </a:r>
            <a:r>
              <a:rPr lang="en-GB" sz="2400" b="1" dirty="0"/>
              <a:t> </a:t>
            </a:r>
            <a:r>
              <a:rPr lang="en-GB" sz="2400" dirty="0"/>
              <a:t>(</a:t>
            </a:r>
            <a:r>
              <a:rPr lang="en-GB" sz="2400" b="1" dirty="0"/>
              <a:t>lagoon) of </a:t>
            </a:r>
            <a:r>
              <a:rPr lang="en-GB" sz="2400" b="1" dirty="0" err="1"/>
              <a:t>Biguglia</a:t>
            </a:r>
            <a:r>
              <a:rPr lang="en-GB" sz="2400" dirty="0"/>
              <a:t> (</a:t>
            </a:r>
            <a:r>
              <a:rPr lang="en-GB" sz="2400" b="1" dirty="0"/>
              <a:t>or </a:t>
            </a:r>
            <a:r>
              <a:rPr lang="en-GB" sz="2400" b="1" dirty="0" err="1"/>
              <a:t>Chiurlino</a:t>
            </a:r>
            <a:r>
              <a:rPr lang="en-GB" sz="2400" b="1" dirty="0"/>
              <a:t>) and the Lido de Marana, an impressive barrier beach south of Bastia</a:t>
            </a:r>
            <a:r>
              <a:rPr lang="en-GB" sz="2400" dirty="0"/>
              <a:t> </a:t>
            </a:r>
          </a:p>
        </p:txBody>
      </p:sp>
    </p:spTree>
    <p:extLst>
      <p:ext uri="{BB962C8B-B14F-4D97-AF65-F5344CB8AC3E}">
        <p14:creationId xmlns:p14="http://schemas.microsoft.com/office/powerpoint/2010/main" val="211437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9" y="260648"/>
            <a:ext cx="895931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37500"/>
            <a:ext cx="6951272" cy="514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3454" y="5733256"/>
            <a:ext cx="8949886" cy="461665"/>
          </a:xfrm>
          <a:prstGeom prst="rect">
            <a:avLst/>
          </a:prstGeom>
        </p:spPr>
        <p:txBody>
          <a:bodyPr wrap="none">
            <a:spAutoFit/>
          </a:bodyPr>
          <a:lstStyle/>
          <a:p>
            <a:r>
              <a:rPr lang="en-GB" sz="2400" b="1" dirty="0"/>
              <a:t>The</a:t>
            </a:r>
            <a:r>
              <a:rPr lang="en-GB" sz="2400" dirty="0"/>
              <a:t> </a:t>
            </a:r>
            <a:r>
              <a:rPr lang="en-GB" sz="2400" b="1" dirty="0"/>
              <a:t>lagoon of </a:t>
            </a:r>
            <a:r>
              <a:rPr lang="en-GB" sz="2400" b="1" dirty="0" err="1"/>
              <a:t>Biguglia</a:t>
            </a:r>
            <a:r>
              <a:rPr lang="en-GB" sz="2400" b="1" dirty="0"/>
              <a:t> and a last look at Corsica on the way home!</a:t>
            </a:r>
            <a:r>
              <a:rPr lang="en-GB" sz="2400" dirty="0"/>
              <a:t> </a:t>
            </a:r>
          </a:p>
        </p:txBody>
      </p:sp>
    </p:spTree>
    <p:extLst>
      <p:ext uri="{BB962C8B-B14F-4D97-AF65-F5344CB8AC3E}">
        <p14:creationId xmlns:p14="http://schemas.microsoft.com/office/powerpoint/2010/main" val="19256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10595"/>
            <a:ext cx="7848872" cy="519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5516" y="5674607"/>
            <a:ext cx="8748972" cy="1107996"/>
          </a:xfrm>
          <a:prstGeom prst="rect">
            <a:avLst/>
          </a:prstGeom>
        </p:spPr>
        <p:txBody>
          <a:bodyPr wrap="square">
            <a:spAutoFit/>
          </a:bodyPr>
          <a:lstStyle/>
          <a:p>
            <a:r>
              <a:rPr lang="en-GB" sz="2200" b="1" dirty="0">
                <a:solidFill>
                  <a:schemeClr val="tx2"/>
                </a:solidFill>
              </a:rPr>
              <a:t>An ophiolite is a section of the Earth's oceanic crust and the underlying upper mantle that has been uplifted (</a:t>
            </a:r>
            <a:r>
              <a:rPr lang="en-GB" sz="2200" b="1" dirty="0" err="1">
                <a:solidFill>
                  <a:schemeClr val="tx2"/>
                </a:solidFill>
              </a:rPr>
              <a:t>obduction</a:t>
            </a:r>
            <a:r>
              <a:rPr lang="en-GB" sz="2200" b="1" dirty="0">
                <a:solidFill>
                  <a:schemeClr val="tx2"/>
                </a:solidFill>
              </a:rPr>
              <a:t>) and exposed above sea level and often emplaced onto continental crustal rocks.</a:t>
            </a:r>
          </a:p>
        </p:txBody>
      </p:sp>
      <p:sp>
        <p:nvSpPr>
          <p:cNvPr id="4" name="TextBox 3"/>
          <p:cNvSpPr txBox="1"/>
          <p:nvPr/>
        </p:nvSpPr>
        <p:spPr>
          <a:xfrm>
            <a:off x="7956376" y="1916832"/>
            <a:ext cx="648072" cy="369332"/>
          </a:xfrm>
          <a:prstGeom prst="rect">
            <a:avLst/>
          </a:prstGeom>
          <a:noFill/>
        </p:spPr>
        <p:txBody>
          <a:bodyPr wrap="square" rtlCol="0">
            <a:spAutoFit/>
          </a:bodyPr>
          <a:lstStyle/>
          <a:p>
            <a:r>
              <a:rPr lang="en-GB" dirty="0"/>
              <a:t>SE</a:t>
            </a:r>
          </a:p>
        </p:txBody>
      </p:sp>
      <p:sp>
        <p:nvSpPr>
          <p:cNvPr id="6" name="TextBox 5"/>
          <p:cNvSpPr txBox="1"/>
          <p:nvPr/>
        </p:nvSpPr>
        <p:spPr>
          <a:xfrm>
            <a:off x="215516" y="1916832"/>
            <a:ext cx="648072" cy="369332"/>
          </a:xfrm>
          <a:prstGeom prst="rect">
            <a:avLst/>
          </a:prstGeom>
          <a:noFill/>
        </p:spPr>
        <p:txBody>
          <a:bodyPr wrap="square" rtlCol="0">
            <a:spAutoFit/>
          </a:bodyPr>
          <a:lstStyle/>
          <a:p>
            <a:r>
              <a:rPr lang="en-GB" dirty="0"/>
              <a:t>NW</a:t>
            </a:r>
          </a:p>
        </p:txBody>
      </p:sp>
    </p:spTree>
    <p:extLst>
      <p:ext uri="{BB962C8B-B14F-4D97-AF65-F5344CB8AC3E}">
        <p14:creationId xmlns:p14="http://schemas.microsoft.com/office/powerpoint/2010/main" val="17518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26" y="0"/>
            <a:ext cx="8507238" cy="495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8401" y="3209493"/>
            <a:ext cx="4572000" cy="369332"/>
          </a:xfrm>
          <a:prstGeom prst="rect">
            <a:avLst/>
          </a:prstGeom>
        </p:spPr>
        <p:txBody>
          <a:bodyPr>
            <a:spAutoFit/>
          </a:bodyPr>
          <a:lstStyle/>
          <a:p>
            <a:endParaRPr lang="en-GB" dirty="0"/>
          </a:p>
        </p:txBody>
      </p:sp>
      <p:sp>
        <p:nvSpPr>
          <p:cNvPr id="5" name="Rectangle 4"/>
          <p:cNvSpPr/>
          <p:nvPr/>
        </p:nvSpPr>
        <p:spPr>
          <a:xfrm>
            <a:off x="25152" y="5421417"/>
            <a:ext cx="9118848" cy="1323439"/>
          </a:xfrm>
          <a:prstGeom prst="rect">
            <a:avLst/>
          </a:prstGeom>
        </p:spPr>
        <p:txBody>
          <a:bodyPr wrap="square">
            <a:spAutoFit/>
          </a:bodyPr>
          <a:lstStyle/>
          <a:p>
            <a:r>
              <a:rPr lang="en-GB" sz="2000" b="1" dirty="0">
                <a:solidFill>
                  <a:schemeClr val="tx2"/>
                </a:solidFill>
              </a:rPr>
              <a:t>The Alpine schists include various Cretaceous sediments once deposited in the </a:t>
            </a:r>
            <a:r>
              <a:rPr lang="en-GB" sz="2000" b="1" dirty="0" err="1">
                <a:solidFill>
                  <a:schemeClr val="tx2"/>
                </a:solidFill>
              </a:rPr>
              <a:t>Tethyan</a:t>
            </a:r>
            <a:r>
              <a:rPr lang="en-GB" sz="2000" b="1" dirty="0">
                <a:solidFill>
                  <a:schemeClr val="tx2"/>
                </a:solidFill>
              </a:rPr>
              <a:t> Ocean (limestones, </a:t>
            </a:r>
            <a:r>
              <a:rPr lang="en-GB" sz="2000" b="1" dirty="0" err="1">
                <a:solidFill>
                  <a:schemeClr val="tx2"/>
                </a:solidFill>
              </a:rPr>
              <a:t>pelites</a:t>
            </a:r>
            <a:r>
              <a:rPr lang="en-GB" sz="2000" b="1" dirty="0">
                <a:solidFill>
                  <a:schemeClr val="tx2"/>
                </a:solidFill>
              </a:rPr>
              <a:t>, </a:t>
            </a:r>
            <a:r>
              <a:rPr lang="en-GB" sz="2000" b="1" dirty="0" err="1">
                <a:solidFill>
                  <a:schemeClr val="tx2"/>
                </a:solidFill>
              </a:rPr>
              <a:t>cherts</a:t>
            </a:r>
            <a:r>
              <a:rPr lang="en-GB" sz="2000" b="1" dirty="0">
                <a:solidFill>
                  <a:schemeClr val="tx2"/>
                </a:solidFill>
              </a:rPr>
              <a:t> and quartzites) and Jurassic to Cretaceous ophiolites (pillow lavas, </a:t>
            </a:r>
            <a:r>
              <a:rPr lang="en-GB" sz="2000" b="1" dirty="0" err="1">
                <a:solidFill>
                  <a:schemeClr val="tx2"/>
                </a:solidFill>
              </a:rPr>
              <a:t>gabbros</a:t>
            </a:r>
            <a:r>
              <a:rPr lang="en-GB" sz="2000" b="1" dirty="0">
                <a:solidFill>
                  <a:schemeClr val="tx2"/>
                </a:solidFill>
              </a:rPr>
              <a:t>, </a:t>
            </a:r>
            <a:r>
              <a:rPr lang="en-GB" sz="2000" b="1" dirty="0" err="1">
                <a:solidFill>
                  <a:schemeClr val="tx2"/>
                </a:solidFill>
              </a:rPr>
              <a:t>serpentinites</a:t>
            </a:r>
            <a:r>
              <a:rPr lang="en-GB" sz="2000" b="1" dirty="0">
                <a:solidFill>
                  <a:schemeClr val="tx2"/>
                </a:solidFill>
              </a:rPr>
              <a:t>) , as well as detached blocks of strongly deformed Hercynian basement.</a:t>
            </a:r>
          </a:p>
        </p:txBody>
      </p:sp>
    </p:spTree>
    <p:extLst>
      <p:ext uri="{BB962C8B-B14F-4D97-AF65-F5344CB8AC3E}">
        <p14:creationId xmlns:p14="http://schemas.microsoft.com/office/powerpoint/2010/main" val="118579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hotos.monanneeaucollege.com/minerauxphoto/schiste-lustre.1.ne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4795490" cy="3516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lexiblelearning.auckland.ac.nz/rocks_minerals/rocks/images/schist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005064"/>
            <a:ext cx="428625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onecontract.eu/wp-content/uploads/2015/09/%D1%81%D0%B5%D1%80%D0%BF%D0%B5%D0%BD%D1%82%D0%B8%D0%BD%D0%B8%D1%82-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0" y="1340769"/>
            <a:ext cx="3772343" cy="3424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5936212"/>
            <a:ext cx="7665881" cy="523220"/>
          </a:xfrm>
          <a:prstGeom prst="rect">
            <a:avLst/>
          </a:prstGeom>
        </p:spPr>
        <p:txBody>
          <a:bodyPr wrap="none">
            <a:spAutoFit/>
          </a:bodyPr>
          <a:lstStyle/>
          <a:p>
            <a:r>
              <a:rPr lang="en-GB" sz="2800" b="1" i="1" dirty="0" err="1"/>
              <a:t>schistes</a:t>
            </a:r>
            <a:r>
              <a:rPr lang="en-GB" sz="2800" b="1" i="1" dirty="0"/>
              <a:t> </a:t>
            </a:r>
            <a:r>
              <a:rPr lang="en-GB" sz="2800" b="1" i="1" dirty="0" err="1"/>
              <a:t>lustrés</a:t>
            </a:r>
            <a:r>
              <a:rPr lang="en-GB" sz="2800" b="1" i="1" dirty="0"/>
              <a:t> = glossy schists (presence of mica) </a:t>
            </a:r>
            <a:endParaRPr lang="en-GB" sz="2800" b="1" dirty="0"/>
          </a:p>
        </p:txBody>
      </p:sp>
      <p:sp>
        <p:nvSpPr>
          <p:cNvPr id="4" name="TextBox 3"/>
          <p:cNvSpPr txBox="1"/>
          <p:nvPr/>
        </p:nvSpPr>
        <p:spPr>
          <a:xfrm>
            <a:off x="5940152" y="4916569"/>
            <a:ext cx="2376264" cy="584775"/>
          </a:xfrm>
          <a:prstGeom prst="rect">
            <a:avLst/>
          </a:prstGeom>
          <a:noFill/>
        </p:spPr>
        <p:txBody>
          <a:bodyPr wrap="square" rtlCol="0">
            <a:spAutoFit/>
          </a:bodyPr>
          <a:lstStyle/>
          <a:p>
            <a:r>
              <a:rPr lang="en-GB" sz="3200" b="1" dirty="0" err="1"/>
              <a:t>serpentinite</a:t>
            </a:r>
            <a:endParaRPr lang="en-GB" sz="3200" b="1" dirty="0"/>
          </a:p>
        </p:txBody>
      </p:sp>
    </p:spTree>
    <p:extLst>
      <p:ext uri="{BB962C8B-B14F-4D97-AF65-F5344CB8AC3E}">
        <p14:creationId xmlns:p14="http://schemas.microsoft.com/office/powerpoint/2010/main" val="2342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589240"/>
            <a:ext cx="7848872" cy="1200329"/>
          </a:xfrm>
          <a:prstGeom prst="rect">
            <a:avLst/>
          </a:prstGeom>
          <a:noFill/>
        </p:spPr>
        <p:txBody>
          <a:bodyPr wrap="square" rtlCol="0">
            <a:spAutoFit/>
          </a:bodyPr>
          <a:lstStyle/>
          <a:p>
            <a:r>
              <a:rPr lang="en-GB" sz="2400" b="1" dirty="0"/>
              <a:t>Granites in Hercynian Corsica sprang into being about 250 million years ago, when geological upheavals threw up the batholith which forms the backbone of the island </a:t>
            </a:r>
          </a:p>
        </p:txBody>
      </p:sp>
      <p:sp>
        <p:nvSpPr>
          <p:cNvPr id="3" name="Rectangle 2"/>
          <p:cNvSpPr/>
          <p:nvPr/>
        </p:nvSpPr>
        <p:spPr>
          <a:xfrm>
            <a:off x="554513" y="969404"/>
            <a:ext cx="4572000" cy="923330"/>
          </a:xfrm>
          <a:prstGeom prst="rect">
            <a:avLst/>
          </a:prstGeom>
        </p:spPr>
        <p:txBody>
          <a:bodyPr>
            <a:spAutoFit/>
          </a:bodyPr>
          <a:lstStyle/>
          <a:p>
            <a:r>
              <a:rPr lang="en-GB" b="1" dirty="0"/>
              <a:t>Rocks with greater than 90% felsic minerals can also be called </a:t>
            </a:r>
            <a:r>
              <a:rPr lang="en-GB" b="1" i="1" dirty="0"/>
              <a:t>leucocratic</a:t>
            </a:r>
            <a:r>
              <a:rPr lang="en-GB" b="1" dirty="0"/>
              <a:t>, meaning 'light-coloured'.</a:t>
            </a:r>
          </a:p>
        </p:txBody>
      </p:sp>
      <p:pic>
        <p:nvPicPr>
          <p:cNvPr id="2052" name="Picture 4" descr="https://photos.smugmug.com/ROCKS/Igneous/Igneous/i-7W4zsCz/0/99845c45/XL/Feldspar-Red%20%20Lanark%20%20Ontario%20%20Canada%20%204575-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60848"/>
            <a:ext cx="2864356" cy="21941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higheredbcs.wiley.com/legacy/college/levin/0471697435/chap_tut/images/nw0129-nnc.jpg"/>
          <p:cNvPicPr>
            <a:picLocks noChangeAspect="1" noChangeArrowheads="1"/>
          </p:cNvPicPr>
          <p:nvPr/>
        </p:nvPicPr>
        <p:blipFill rotWithShape="1">
          <a:blip r:embed="rId4">
            <a:extLst>
              <a:ext uri="{28A0092B-C50C-407E-A947-70E740481C1C}">
                <a14:useLocalDpi xmlns:a14="http://schemas.microsoft.com/office/drawing/2010/main" val="0"/>
              </a:ext>
            </a:extLst>
          </a:blip>
          <a:srcRect b="54429"/>
          <a:stretch/>
        </p:blipFill>
        <p:spPr bwMode="auto">
          <a:xfrm>
            <a:off x="3463280" y="2797880"/>
            <a:ext cx="5394831"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05783" y="332656"/>
            <a:ext cx="2952328" cy="954107"/>
          </a:xfrm>
          <a:prstGeom prst="rect">
            <a:avLst/>
          </a:prstGeom>
          <a:noFill/>
        </p:spPr>
        <p:txBody>
          <a:bodyPr wrap="square" rtlCol="0">
            <a:spAutoFit/>
          </a:bodyPr>
          <a:lstStyle/>
          <a:p>
            <a:r>
              <a:rPr lang="en-GB" sz="2800" b="1" dirty="0">
                <a:solidFill>
                  <a:schemeClr val="bg1"/>
                </a:solidFill>
              </a:rPr>
              <a:t>Hercynian or crystalline Corsica</a:t>
            </a:r>
          </a:p>
        </p:txBody>
      </p:sp>
      <p:sp>
        <p:nvSpPr>
          <p:cNvPr id="5" name="TextBox 4"/>
          <p:cNvSpPr txBox="1"/>
          <p:nvPr/>
        </p:nvSpPr>
        <p:spPr>
          <a:xfrm>
            <a:off x="251520" y="4254993"/>
            <a:ext cx="2864356" cy="646331"/>
          </a:xfrm>
          <a:prstGeom prst="rect">
            <a:avLst/>
          </a:prstGeom>
          <a:noFill/>
        </p:spPr>
        <p:txBody>
          <a:bodyPr wrap="square" rtlCol="0">
            <a:spAutoFit/>
          </a:bodyPr>
          <a:lstStyle/>
          <a:p>
            <a:r>
              <a:rPr lang="en-GB" b="1" dirty="0"/>
              <a:t>Feldspar-rich pink granite  from Ile Rousse</a:t>
            </a:r>
          </a:p>
        </p:txBody>
      </p:sp>
      <p:sp>
        <p:nvSpPr>
          <p:cNvPr id="6" name="TextBox 5"/>
          <p:cNvSpPr txBox="1"/>
          <p:nvPr/>
        </p:nvSpPr>
        <p:spPr>
          <a:xfrm>
            <a:off x="6160695" y="1645719"/>
            <a:ext cx="2842681" cy="1200329"/>
          </a:xfrm>
          <a:prstGeom prst="rect">
            <a:avLst/>
          </a:prstGeom>
          <a:noFill/>
        </p:spPr>
        <p:txBody>
          <a:bodyPr wrap="square" rtlCol="0">
            <a:spAutoFit/>
          </a:bodyPr>
          <a:lstStyle/>
          <a:p>
            <a:r>
              <a:rPr lang="en-GB" sz="2400" b="1" dirty="0"/>
              <a:t>Batholith formation in a continental collision</a:t>
            </a:r>
          </a:p>
        </p:txBody>
      </p:sp>
    </p:spTree>
    <p:extLst>
      <p:ext uri="{BB962C8B-B14F-4D97-AF65-F5344CB8AC3E}">
        <p14:creationId xmlns:p14="http://schemas.microsoft.com/office/powerpoint/2010/main" val="41344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04" y="0"/>
            <a:ext cx="9075840" cy="680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476672"/>
            <a:ext cx="2520280" cy="1384995"/>
          </a:xfrm>
          <a:prstGeom prst="rect">
            <a:avLst/>
          </a:prstGeom>
          <a:noFill/>
        </p:spPr>
        <p:txBody>
          <a:bodyPr wrap="square" rtlCol="0">
            <a:spAutoFit/>
          </a:bodyPr>
          <a:lstStyle/>
          <a:p>
            <a:r>
              <a:rPr lang="en-GB" sz="2800" b="1" dirty="0">
                <a:solidFill>
                  <a:srgbClr val="FFFF00"/>
                </a:solidFill>
              </a:rPr>
              <a:t>Bastia: Vieux Port looking north</a:t>
            </a:r>
          </a:p>
        </p:txBody>
      </p:sp>
    </p:spTree>
    <p:extLst>
      <p:ext uri="{BB962C8B-B14F-4D97-AF65-F5344CB8AC3E}">
        <p14:creationId xmlns:p14="http://schemas.microsoft.com/office/powerpoint/2010/main" val="21800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0"/>
            <a:ext cx="4896544" cy="1754326"/>
          </a:xfrm>
          <a:prstGeom prst="rect">
            <a:avLst/>
          </a:prstGeom>
          <a:noFill/>
        </p:spPr>
        <p:txBody>
          <a:bodyPr wrap="square" rtlCol="0">
            <a:spAutoFit/>
          </a:bodyPr>
          <a:lstStyle/>
          <a:p>
            <a:r>
              <a:rPr lang="en-GB" sz="3600" b="1" dirty="0">
                <a:solidFill>
                  <a:srgbClr val="FFFF00"/>
                </a:solidFill>
              </a:rPr>
              <a:t>Local schists used as rock armour near the Vieux Port in Bastia</a:t>
            </a:r>
          </a:p>
        </p:txBody>
      </p:sp>
    </p:spTree>
    <p:extLst>
      <p:ext uri="{BB962C8B-B14F-4D97-AF65-F5344CB8AC3E}">
        <p14:creationId xmlns:p14="http://schemas.microsoft.com/office/powerpoint/2010/main" val="94649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07" y="-505880"/>
            <a:ext cx="9818507" cy="736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9672" y="620688"/>
            <a:ext cx="6840760" cy="1354217"/>
          </a:xfrm>
          <a:prstGeom prst="rect">
            <a:avLst/>
          </a:prstGeom>
          <a:noFill/>
        </p:spPr>
        <p:txBody>
          <a:bodyPr wrap="square" rtlCol="0">
            <a:spAutoFit/>
          </a:bodyPr>
          <a:lstStyle/>
          <a:p>
            <a:r>
              <a:rPr lang="en-GB" sz="3200" b="1" dirty="0">
                <a:solidFill>
                  <a:srgbClr val="FFFF00"/>
                </a:solidFill>
              </a:rPr>
              <a:t>Walling with Schists with quartz-veining in central Bastia</a:t>
            </a:r>
          </a:p>
          <a:p>
            <a:endParaRPr lang="en-GB" dirty="0"/>
          </a:p>
        </p:txBody>
      </p:sp>
    </p:spTree>
    <p:extLst>
      <p:ext uri="{BB962C8B-B14F-4D97-AF65-F5344CB8AC3E}">
        <p14:creationId xmlns:p14="http://schemas.microsoft.com/office/powerpoint/2010/main" val="19386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373</TotalTime>
  <Words>2275</Words>
  <Application>Microsoft Office PowerPoint</Application>
  <PresentationFormat>On-screen Show (4:3)</PresentationFormat>
  <Paragraphs>68</Paragraphs>
  <Slides>22</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Candara</vt:lpstr>
      <vt:lpstr>Symbol</vt:lpstr>
      <vt:lpstr>Waveform</vt:lpstr>
      <vt:lpstr>Corsica</vt:lpstr>
      <vt:lpstr>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Corsica</dc:title>
  <dc:creator>kelvin</dc:creator>
  <cp:lastModifiedBy>Kelvin Huff</cp:lastModifiedBy>
  <cp:revision>42</cp:revision>
  <dcterms:created xsi:type="dcterms:W3CDTF">2017-10-24T09:10:19Z</dcterms:created>
  <dcterms:modified xsi:type="dcterms:W3CDTF">2020-10-11T10:41:52Z</dcterms:modified>
</cp:coreProperties>
</file>