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4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459B507-B406-4421-8C20-95CB37F70AD8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0B3952A0-AA54-43E0-ABF7-1EDB20FD4A3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FFDBEB8-AE0F-4915-AD28-EB799A42BB2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9AFC31C-3F76-44BC-A479-2C28AE2A909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C88C891-13EE-4575-A9E4-3D5551C959C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54DE676-4385-4E71-8DF9-2BC47889576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</a:lstStyle>
          <a:p>
            <a:fld id="{C6101273-3B32-4197-92DD-E4F0F0DC5A7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F50CD0-670E-494B-B2CF-49B65C1309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7B62A1-126D-4547-8DAA-67AF11A1FDD1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5057" name="Rectangle 1">
            <a:extLst>
              <a:ext uri="{FF2B5EF4-FFF2-40B4-BE49-F238E27FC236}">
                <a16:creationId xmlns:a16="http://schemas.microsoft.com/office/drawing/2014/main" id="{497CD380-ACBF-4C91-A493-179032C1B70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ED574BCF-B106-4D2F-93C8-149BAD3C6A1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269F11-F00A-474E-95E0-1C0C005868B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AAD4CD-7D71-4973-9124-B144E6DC1F14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54273" name="Rectangle 1">
            <a:extLst>
              <a:ext uri="{FF2B5EF4-FFF2-40B4-BE49-F238E27FC236}">
                <a16:creationId xmlns:a16="http://schemas.microsoft.com/office/drawing/2014/main" id="{AA5B2248-7338-4478-AC59-92F2BAC5D23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8B116F5-18F6-4D7B-A6DB-EA102612DAA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B12D40-D94D-40DD-8058-414C2DCAA3E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883D16-EAD1-42F2-83C8-15BC930A3F85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id="{07CD78E4-84B9-411A-8B09-B9A5EFD1C3F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635B6E41-D914-41AF-94AD-D5EBF05C2FA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668D48-4DC1-44D8-8E60-9F65D48AC3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196DFC-52BB-445E-9596-D08CA9A73E75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56321" name="Rectangle 1">
            <a:extLst>
              <a:ext uri="{FF2B5EF4-FFF2-40B4-BE49-F238E27FC236}">
                <a16:creationId xmlns:a16="http://schemas.microsoft.com/office/drawing/2014/main" id="{3A77885D-A413-4D90-A7E1-1AC72E0ED82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7DAB1C10-CFB8-4B8A-9A6A-AE94C70C9E6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25A1B-4570-40C5-998E-E2B93A32C0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19AE4B-8C62-442D-8A78-F97B347D61F5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57345" name="Rectangle 1">
            <a:extLst>
              <a:ext uri="{FF2B5EF4-FFF2-40B4-BE49-F238E27FC236}">
                <a16:creationId xmlns:a16="http://schemas.microsoft.com/office/drawing/2014/main" id="{6109D4D1-E10F-40C0-984F-DE69607A824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78343C1A-F699-4E3C-87D9-FD94248C6FB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7FA84E-BDF1-4F58-8F5A-0E65DE89A8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89C397-1D13-4CD7-B3D4-9A0C9A796CE9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58369" name="Rectangle 1">
            <a:extLst>
              <a:ext uri="{FF2B5EF4-FFF2-40B4-BE49-F238E27FC236}">
                <a16:creationId xmlns:a16="http://schemas.microsoft.com/office/drawing/2014/main" id="{599FDF72-8469-4B34-80C0-1025BC1CE3D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574A8FB2-D03A-425E-86CF-F04801EE869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46B9B0-F825-4B52-841A-0F91BEDFC17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7290BD-71C5-445A-9435-F26AD4888315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59393" name="Rectangle 1">
            <a:extLst>
              <a:ext uri="{FF2B5EF4-FFF2-40B4-BE49-F238E27FC236}">
                <a16:creationId xmlns:a16="http://schemas.microsoft.com/office/drawing/2014/main" id="{8E586D4C-6958-4522-BAD9-F3E853C3C4B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767BE7E6-8E6B-47CA-A200-FCD65F3002E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4EB021-26C0-41AF-B22D-1264FD27021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56F9D4-998E-4868-9228-0943948EAFDF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60417" name="Rectangle 1">
            <a:extLst>
              <a:ext uri="{FF2B5EF4-FFF2-40B4-BE49-F238E27FC236}">
                <a16:creationId xmlns:a16="http://schemas.microsoft.com/office/drawing/2014/main" id="{7CE1CF49-D9F1-4382-8494-6AF2CDE2E53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A34E100B-4263-4C6A-9247-F08D22DBAE9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64049E-413A-43A5-AF6A-676D4913E9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CB724C-AA98-46C5-9C38-ED618F0A7AE2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61441" name="Rectangle 1">
            <a:extLst>
              <a:ext uri="{FF2B5EF4-FFF2-40B4-BE49-F238E27FC236}">
                <a16:creationId xmlns:a16="http://schemas.microsoft.com/office/drawing/2014/main" id="{686DA0D6-617B-493A-9412-4D02CC0D913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94C50D4-A45B-434D-B61A-3BECAECE5BE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3334E1-C85A-4E23-A44A-14A62A4A43E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736584-0C71-4603-8948-D1936D1E7DC1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62465" name="Rectangle 1">
            <a:extLst>
              <a:ext uri="{FF2B5EF4-FFF2-40B4-BE49-F238E27FC236}">
                <a16:creationId xmlns:a16="http://schemas.microsoft.com/office/drawing/2014/main" id="{436CA9D7-8678-4D9C-BE6D-0612F5FB64D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5A17BB69-8BBA-425C-8E2F-C04BD88601B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427316-A4C1-40AB-A39C-A02A5BEE95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27E128-A420-47B1-8D9A-8A04D33610E8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63489" name="Rectangle 1">
            <a:extLst>
              <a:ext uri="{FF2B5EF4-FFF2-40B4-BE49-F238E27FC236}">
                <a16:creationId xmlns:a16="http://schemas.microsoft.com/office/drawing/2014/main" id="{C628347F-531A-4427-93F6-CFB6323F641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03EBD066-4FB1-4430-A440-6CF44AA8774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07D5FD-2A88-48D4-A3AA-60D6DE32A84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65DBB6-1BD1-461A-AD71-D564923643C7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46081" name="Rectangle 1">
            <a:extLst>
              <a:ext uri="{FF2B5EF4-FFF2-40B4-BE49-F238E27FC236}">
                <a16:creationId xmlns:a16="http://schemas.microsoft.com/office/drawing/2014/main" id="{3F43A975-D2C1-4664-B7C2-4BB3899C2BC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53A95DA0-0A10-4E43-98E9-53B21ABCEA8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1C9B6F-A0E6-404D-BB9A-5BD27B37E01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BD1C4D-813F-47F6-9402-4619E8C08F2B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64513" name="Rectangle 1">
            <a:extLst>
              <a:ext uri="{FF2B5EF4-FFF2-40B4-BE49-F238E27FC236}">
                <a16:creationId xmlns:a16="http://schemas.microsoft.com/office/drawing/2014/main" id="{66F4E86F-EDD8-4BA6-8FB2-57BA445F201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15DDB3BC-A749-449B-BE16-132B7290F37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8848E2-210C-4DE9-99A5-4D1B3E5A2EF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9BB83A-DAD8-4410-90B8-7C1C11D2785E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65537" name="Rectangle 1">
            <a:extLst>
              <a:ext uri="{FF2B5EF4-FFF2-40B4-BE49-F238E27FC236}">
                <a16:creationId xmlns:a16="http://schemas.microsoft.com/office/drawing/2014/main" id="{0B294C22-9E93-41BB-BF63-898DD37B47B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E25CBD75-0236-46D8-9380-A87ABA90C60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183792-09C7-4D48-A8E4-A215A6CFB08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E1FD40-E9A1-4BDB-9837-1C52E99DCF8D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66561" name="Rectangle 1">
            <a:extLst>
              <a:ext uri="{FF2B5EF4-FFF2-40B4-BE49-F238E27FC236}">
                <a16:creationId xmlns:a16="http://schemas.microsoft.com/office/drawing/2014/main" id="{BA47ADDB-EB8E-47CD-B8D9-81888BC38DE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9D0E9EF3-5C85-4103-B1F5-D3E671F0D39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32A028-31BD-4FA7-AE48-E1A53E483C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ABE4B9-8BAD-4CB7-9E03-90B1DD631AAC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67585" name="Rectangle 1">
            <a:extLst>
              <a:ext uri="{FF2B5EF4-FFF2-40B4-BE49-F238E27FC236}">
                <a16:creationId xmlns:a16="http://schemas.microsoft.com/office/drawing/2014/main" id="{CA040E81-D5D6-4904-ACBA-550BC40654B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865A93C2-C1D9-46ED-96C1-6DD3E6002CE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8308EE-6D51-4229-A65F-F0DE230C1D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D8DE35-A53C-435C-B9D2-C92B11D550FE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68609" name="Rectangle 1">
            <a:extLst>
              <a:ext uri="{FF2B5EF4-FFF2-40B4-BE49-F238E27FC236}">
                <a16:creationId xmlns:a16="http://schemas.microsoft.com/office/drawing/2014/main" id="{3CD9C173-7EA2-421E-8B7C-B4775E52CD5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EDC26459-B77E-45DA-9216-8DCBD954905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768CF7-4595-495C-A273-C67B62EA62C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44274F-AC9D-40F4-9CC8-7FB5B06DC91D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69633" name="Rectangle 1">
            <a:extLst>
              <a:ext uri="{FF2B5EF4-FFF2-40B4-BE49-F238E27FC236}">
                <a16:creationId xmlns:a16="http://schemas.microsoft.com/office/drawing/2014/main" id="{3C68977D-AB04-49FC-B452-1ECA910A1E5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C2B50B1F-391B-4643-8333-852638E688B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C98968-3FB9-411B-957C-EB4701A648D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9FBB67-DCE3-4429-AB1E-30D04CAFAB16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70657" name="Rectangle 1">
            <a:extLst>
              <a:ext uri="{FF2B5EF4-FFF2-40B4-BE49-F238E27FC236}">
                <a16:creationId xmlns:a16="http://schemas.microsoft.com/office/drawing/2014/main" id="{EA4091C1-A6D6-47CA-AADE-68A65FF7570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EFCA2C3F-395C-4FA1-81F0-BB5A2C56C4F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BFCF31-BF05-40B6-8338-C2A22C1A0DA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B8A5AA-7E23-47DB-A9CD-E5D385125870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71681" name="Rectangle 1">
            <a:extLst>
              <a:ext uri="{FF2B5EF4-FFF2-40B4-BE49-F238E27FC236}">
                <a16:creationId xmlns:a16="http://schemas.microsoft.com/office/drawing/2014/main" id="{E52E6472-1EEE-48C6-B223-3A0EC78B475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A6824266-08AF-44D5-8067-F3F47E41A78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08ED17-6D7A-4144-A151-96979B19DC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08EAEA-5662-4D2D-9D96-22164028A9F5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72705" name="Rectangle 1">
            <a:extLst>
              <a:ext uri="{FF2B5EF4-FFF2-40B4-BE49-F238E27FC236}">
                <a16:creationId xmlns:a16="http://schemas.microsoft.com/office/drawing/2014/main" id="{D9E1EA82-4D57-4995-9C01-589A3E4E12E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B152A3C-33BD-46D7-9A55-C045C3686A3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5F4E57-D8DC-41CA-B10E-3FBBC7FB444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2710E2-40DB-4F2F-8C23-0456BFBE4997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73729" name="Rectangle 1">
            <a:extLst>
              <a:ext uri="{FF2B5EF4-FFF2-40B4-BE49-F238E27FC236}">
                <a16:creationId xmlns:a16="http://schemas.microsoft.com/office/drawing/2014/main" id="{6ECF63AD-9A41-4A87-BD8D-890D3FEDDEE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5CA2C44C-E7C0-40B0-A7D7-C70C778D852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CB9EA-6A4B-4249-BC3A-FC7B0CCDB6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8C5ACE-6B74-477C-8280-1CD3DA0F99DB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47105" name="Rectangle 1">
            <a:extLst>
              <a:ext uri="{FF2B5EF4-FFF2-40B4-BE49-F238E27FC236}">
                <a16:creationId xmlns:a16="http://schemas.microsoft.com/office/drawing/2014/main" id="{4BCB2637-DB4F-4A5F-B0FB-BC0457E796B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E8AC2DF6-0D27-421A-A3B4-FDF0EA4C6EE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B8337A-F013-49E3-B6FE-ECD427C9B29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A83DBD-88C5-411B-949A-E0EDFD49F955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74753" name="Rectangle 1">
            <a:extLst>
              <a:ext uri="{FF2B5EF4-FFF2-40B4-BE49-F238E27FC236}">
                <a16:creationId xmlns:a16="http://schemas.microsoft.com/office/drawing/2014/main" id="{CF8EBD1A-F498-4E00-A917-126B1FC0A8A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48C0AEA-77F5-4684-8B64-BDB5EB2E7ED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C001EB-643B-4C9C-BAB7-D964CEE928F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1D07E6-0D01-4711-ACE8-B4027706D5C5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75777" name="Rectangle 1">
            <a:extLst>
              <a:ext uri="{FF2B5EF4-FFF2-40B4-BE49-F238E27FC236}">
                <a16:creationId xmlns:a16="http://schemas.microsoft.com/office/drawing/2014/main" id="{94D9172A-937A-4DBD-9419-33E5BF4A6FE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AAB02E70-74F9-4DB4-87D8-EC62E336F3E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0BAB21-A291-42CC-AA7B-76E70DBD72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9B88DC-F2C3-4C89-89A2-D5EA56441DBC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76801" name="Rectangle 1">
            <a:extLst>
              <a:ext uri="{FF2B5EF4-FFF2-40B4-BE49-F238E27FC236}">
                <a16:creationId xmlns:a16="http://schemas.microsoft.com/office/drawing/2014/main" id="{B6CE06F1-FB49-4788-A5AC-15FEBA7AD03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DB221618-CF1F-416E-A161-3A9669BDDC5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D5AACA-31B6-464C-B7BB-363F765AF6F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3ABC0A-4273-42A2-8CFC-3561ECDF9E4A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B660EC0E-4CF6-4365-B477-C0B726A9668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32EFC814-898F-4583-AEC9-426B6B71EA4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0669AA-77D9-4BCA-8554-441ED2EEE1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D93A7B-BEBA-4184-81DB-FB703D92D75E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78849" name="Rectangle 1">
            <a:extLst>
              <a:ext uri="{FF2B5EF4-FFF2-40B4-BE49-F238E27FC236}">
                <a16:creationId xmlns:a16="http://schemas.microsoft.com/office/drawing/2014/main" id="{43004339-93CF-473D-B5CB-02AC5A6551A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543FE508-AFBD-4E6C-A8FD-1459BFA76D6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1DD05C-AE19-49BA-A298-B1F03FD5D8A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7ABD80-1356-454A-8B7E-D4C37549E036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79873" name="Rectangle 1">
            <a:extLst>
              <a:ext uri="{FF2B5EF4-FFF2-40B4-BE49-F238E27FC236}">
                <a16:creationId xmlns:a16="http://schemas.microsoft.com/office/drawing/2014/main" id="{3555462E-5131-4507-9216-DA4BC108DF2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544EF441-FBE0-40CC-B98E-738AD9A5F07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E90B5E-A537-428E-A1C0-074FE0F4ABA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027B60-6AD1-4B44-A0E8-64CC2EDBEA43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80897" name="Rectangle 1">
            <a:extLst>
              <a:ext uri="{FF2B5EF4-FFF2-40B4-BE49-F238E27FC236}">
                <a16:creationId xmlns:a16="http://schemas.microsoft.com/office/drawing/2014/main" id="{3B9336CE-B252-4C8E-8302-CA26F11F44D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99C2E4D4-3269-4C0E-AE13-9CFB6A39420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876E8B-F529-40FC-AB8E-CFEE3FDFA61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2A0C40-0F34-41CA-9217-818F0B45437B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81921" name="Rectangle 1">
            <a:extLst>
              <a:ext uri="{FF2B5EF4-FFF2-40B4-BE49-F238E27FC236}">
                <a16:creationId xmlns:a16="http://schemas.microsoft.com/office/drawing/2014/main" id="{FBDE1BAE-4D57-47CF-843E-37E6F9A285F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CA17D6E8-532B-4048-B886-B1462F2AAA9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BB7B56-5442-439A-97D1-C53D724394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6679C6-E2FF-4291-8D33-0AE3DFB97608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82945" name="Rectangle 1">
            <a:extLst>
              <a:ext uri="{FF2B5EF4-FFF2-40B4-BE49-F238E27FC236}">
                <a16:creationId xmlns:a16="http://schemas.microsoft.com/office/drawing/2014/main" id="{6C96DE5B-2896-4627-A251-0171C331B5D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A09BA9F-D245-4059-AE07-7B91AFF6DE5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2CA33F-01A7-420C-AE71-6D6D7A612A2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0FFA38-81F7-439D-824B-ADB43B7AAEAE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83969" name="Rectangle 1">
            <a:extLst>
              <a:ext uri="{FF2B5EF4-FFF2-40B4-BE49-F238E27FC236}">
                <a16:creationId xmlns:a16="http://schemas.microsoft.com/office/drawing/2014/main" id="{A4984BCC-6CAC-494C-BDA5-F2A62A84404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C3D19C48-551D-4893-BAAE-0045FC0B7F1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D2F03E-8F9C-4321-8661-74EE9AC341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048261-B833-4E22-9599-43488719D47E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48129" name="Rectangle 1">
            <a:extLst>
              <a:ext uri="{FF2B5EF4-FFF2-40B4-BE49-F238E27FC236}">
                <a16:creationId xmlns:a16="http://schemas.microsoft.com/office/drawing/2014/main" id="{130E2B16-01B3-45E8-ABA6-E5EE6235A18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BF09EC54-B7B3-42AD-97AC-149A45398ED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7F86A6-1CB2-40AB-B862-66DF1A587A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57AFEE-91CB-42A7-B30B-C79479DEE2A3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49153" name="Rectangle 1">
            <a:extLst>
              <a:ext uri="{FF2B5EF4-FFF2-40B4-BE49-F238E27FC236}">
                <a16:creationId xmlns:a16="http://schemas.microsoft.com/office/drawing/2014/main" id="{D5C1BACE-2676-4572-9BE6-3E2DBE547F2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276BD584-BBB9-4AAE-A9D9-D344F15DE79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444844-718B-4948-9075-1D18002E9EE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D32201-0452-4C9E-8095-89DC2B8F8914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50177" name="Rectangle 1">
            <a:extLst>
              <a:ext uri="{FF2B5EF4-FFF2-40B4-BE49-F238E27FC236}">
                <a16:creationId xmlns:a16="http://schemas.microsoft.com/office/drawing/2014/main" id="{AE2925C5-869A-45F7-9545-6FC2257EACC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0D4BA458-E2DD-4BD6-8672-1E39BFDA358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F582E0-D6C5-4DBD-9709-8263E3633E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B8EAE2-87B0-4D54-BB22-EAAE90E1F733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51201" name="Rectangle 1">
            <a:extLst>
              <a:ext uri="{FF2B5EF4-FFF2-40B4-BE49-F238E27FC236}">
                <a16:creationId xmlns:a16="http://schemas.microsoft.com/office/drawing/2014/main" id="{418B0039-B0D5-44C7-A44E-B42BD0C0FE9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1B3867FB-427A-4229-8827-2E46037BA35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042A9B-DC77-4035-9BC1-6C429D401E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75E5EF-2285-4936-9D2D-85E90217DDE7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52225" name="Rectangle 1">
            <a:extLst>
              <a:ext uri="{FF2B5EF4-FFF2-40B4-BE49-F238E27FC236}">
                <a16:creationId xmlns:a16="http://schemas.microsoft.com/office/drawing/2014/main" id="{100BF432-00A4-409B-8EE9-8888684E4AD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4600DDDD-DFFF-42F0-9143-357785B299A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CAA9E6-3139-4761-8A2B-04585A4D7A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3537B7-879C-461C-9624-103A05466AB2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53249" name="Rectangle 1">
            <a:extLst>
              <a:ext uri="{FF2B5EF4-FFF2-40B4-BE49-F238E27FC236}">
                <a16:creationId xmlns:a16="http://schemas.microsoft.com/office/drawing/2014/main" id="{88CA0349-D32E-4E48-AAA7-8290ED9742E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B365A03-F05A-489D-9026-62728E2AD09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EB43-D877-4A35-9846-44E853D98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62D6B-CE2E-4045-98EB-DF18554A5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8FC13-33C3-4F02-AED6-C11C12C7D9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77040-E602-41A8-9612-9001ABA73D0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5F22AF5-2119-4559-8B02-840C74BC74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147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2D89-69BD-4465-9AC4-F8F85EC5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2BB8D-F6F7-44BB-A01E-6A0DEA016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AFF08-E667-42AE-A7FF-79A56732FF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FE65B-B1DB-4692-8571-89279E1FE78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8E2AC3-E0B7-4F77-A8A1-A912D21390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568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BD853-9157-4FE5-9C80-6C8763972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1463" y="1604963"/>
            <a:ext cx="2063750" cy="4030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FD2C1-F271-4D53-A302-547273B5E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28625" y="1604963"/>
            <a:ext cx="6040438" cy="4030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A2EAF-0CF9-4569-BA4F-BFAA6758AB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A13EF2-1117-4BFC-B912-A1770652394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3DD9ED-50DD-409D-8508-CF48DA35B8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134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05CD-BBFE-4F66-920F-514B6556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336925"/>
            <a:ext cx="6478588" cy="2298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5C444-50A4-44BE-9300-778AFD85950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421438"/>
            <a:ext cx="2132013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314B2-6734-46DA-BA27-B68118BBDEB7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153400" y="6421438"/>
            <a:ext cx="760413" cy="363537"/>
          </a:xfrm>
        </p:spPr>
        <p:txBody>
          <a:bodyPr/>
          <a:lstStyle>
            <a:lvl1pPr>
              <a:defRPr/>
            </a:lvl1pPr>
          </a:lstStyle>
          <a:p>
            <a:fld id="{5D58FF23-BBE8-4D7C-BC16-66FAC12E62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125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3258-D55B-4A49-ACE1-7668CD121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6784E-8F57-4E07-8021-308B16445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73AAF-7C57-4F07-96A3-7E90C92DF1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88496-4286-42FA-BF8E-7347F73A943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5A1870-E085-4454-9EBF-000B9B7CAF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73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7BEF-3306-4C35-8C13-D0B5C9E1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9837-1033-4B5F-ADE5-EE94ED95D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86BE5-FC2A-4450-A0FF-BFC56775B5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177D90-8B21-4C45-9A9F-FBD0B1F3A11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AFD3DB1-57D5-4FC1-8814-C171419C9D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6349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C570-6D6D-4709-9225-BBDE7435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5DEE1-B49B-4D33-975C-C56B818FE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30438-75C6-4CA2-981E-BC0A323F49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57A1C-F6E8-4862-B2C8-E17783B6A92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60276A-776F-4A3D-82F5-7AE5966496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772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B998-0499-418D-8F6D-DCF85FF9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EA97-7B85-4636-B32A-B851290D2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486400"/>
            <a:ext cx="1943100" cy="836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47AAB-58A8-4DCD-80D2-215FEB6B9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2700" y="5486400"/>
            <a:ext cx="1943100" cy="836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49680-5089-4ABD-B099-C25F502994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6C10D-6395-409B-944A-20CC13B1F9A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282789-CFEE-4531-AC4F-72EE90AE60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6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64B9-6A04-4E0A-B3C0-4BD9B10C3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1F4D8-02C7-4A91-BD74-998EA1608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C3BC0-AFAC-495D-89E7-2B9259206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FA78A-2F54-4F85-B2D0-15936CD46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3ABEE-FCA6-4DA9-898D-A05E2D593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5F17F4-ED78-4370-A26D-FB0F4FD37C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7156AC-BD98-4454-AA48-B5E851546AA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C62A50-B25F-4685-8FBE-08347AA4D3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5618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10BC-A732-4E94-B5D5-21036A0E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40A6B-520C-43E3-81CB-D502DFA19C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D4B29-6307-44BC-9374-0B829735BE4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DBAA2A2-BA5A-48C6-8D5F-96BEB0CEA5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2117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02AA1-AA61-44DA-91C9-E3B4B11E71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047F6-CF00-4A39-96CE-1723706273C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7E9B1-3129-415D-8B32-0812F25DFF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912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F2E8F-6F7D-49BA-B152-E8AA366C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16CC-CD71-4FFB-A1B6-48B6DF2CF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D1202-E463-431E-B8AC-554A38AFB2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A5F1F-6FF0-459B-A000-09EF8714E9A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1ED482-642B-42A0-BF9A-21C6979B6B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301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DC28-2A24-44EA-9106-51FC1913F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59D7E-6E46-4C9A-8D0A-706E5D5B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97380-47F7-422B-AF6B-6DEA3D692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7FDE7-80E3-4995-B601-29DBF82BEF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34B12-43AD-4DD2-9501-73D81BAA0B1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310BCC-4CE0-4059-9C1C-451F948C01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7466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9249-52AA-46EC-A34E-D14A2A52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6EB07-75DA-4A3D-9590-DCA112099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57258-7084-4FC1-947D-6B5A3ED06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930E8-78F1-4CFE-AA94-18233855D0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B45BF-6CB5-4EB6-A3C6-1E33213E2E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4384E7-3835-4123-9283-2C0824AFCE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5898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1071-E4CE-4239-9F1A-9C2FE12AB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60F82-928F-4400-AFCE-56F5C2853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742E6-0376-411A-8560-506C16FCC1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B03EA-3E4A-463F-A18F-BE4B15420FB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27C316-AC58-4538-AB07-4C495D63F6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7260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48C8A-6EA9-4317-90A4-DEF03225E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B12A8-3FF2-4A01-8F05-B6CD93FA5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6049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3C660-1351-4C34-9675-13957CDDE7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46B81-1C18-43B4-AB86-B14BD7E3ECF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7BDB8D-570B-4627-92E6-02556787F3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2228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FC30-8F93-4708-800D-4792900BB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4C9BB-EE99-4E03-A6F9-B7D602611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7FD6B-74C7-42EF-AC5D-CCF42117BA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2F9E0-C390-457A-92BC-58A3ADA6A73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09825C6-B1CA-4048-8311-B05FB51629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8785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19C7-9396-4748-B929-5BA51A09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C97A5-869D-47D3-A12B-62EF0A474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3CB0C-44F2-4CD0-9E39-A33AB77CD71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CBA7E-2275-4F23-9019-DF5CD4A14F4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AF4B82-829C-4CEE-B70F-C6CB39EA3C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2647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2479-29D3-4421-953D-DF42C978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6D96A-7D15-4AEA-B0EA-ED1648CDC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CDF2B-C470-4828-95F1-E944A52C41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8D330-E1DE-4BE4-9151-24DB572BEE1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B7D8A4-AFC7-423B-98D5-FCB9D46FE9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7973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9693-0F33-4FE5-AA18-31417394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D380F-27EA-4622-87D9-A1B13747C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6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A7A70-617B-4AF6-A917-9DB2481F6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5613" y="1600200"/>
            <a:ext cx="3657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F8D17-8D35-4CED-958C-CECC5D1703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CD2E-3F23-4202-BD10-45F5CD5E848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2A8BD0-1940-478F-AD2A-F0A9221E1D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1755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83D9-DAAD-42EA-8613-74953EC5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8AA6C-DD99-4952-ACEE-7F80F3EE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AEFA4-6447-4237-A0DF-505305329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05B5B-4AD9-4702-A157-EFF903A26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B0ED9-D6B1-4D96-ADF3-D25A10EA1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D4A5BA-8A62-4150-A212-43889E23E0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143373-CD88-478B-97E0-10ECC1D2E5B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9185DB-DD3C-4A62-BC85-7E452A039C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1089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107BB-F819-4713-B140-36D9DEF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39FDF-F089-49E3-BC16-21271F508C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049AE-D332-4DBD-A798-E33126C12B5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778B2D-AFD4-4998-BB98-8A88EBE7BA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229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95B6-CB6C-400C-A44B-111B1315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CE723-EDFB-4102-86FD-EAD6ECC58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E4664-CAC8-4873-A5B5-83C463F595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F3E44-E1A6-4EEE-AFFD-CA9455A0C45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B7FB19-632D-4DDB-905C-C7C88A9BF8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2649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FEAEA-A257-4C5F-967E-6D5755184A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69826-37AE-4AF6-85FB-76786D1C177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C1997B-09E5-4113-8E3F-4A48535991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1381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CE36F-BA1F-4D17-A2DB-DCB8FD578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4609B-183A-4F22-8E74-4A8E3B04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FDF8F-7BCC-4915-80E1-0C4E458BC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762C3-DD34-46E5-BCF0-815476DBE9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D45FF-B838-422A-9C1F-8ECF8ECD0A9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7605D9F-FF36-4FA3-9076-7C5CA09F5D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9454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309AB-92F5-4E01-AEE4-553F4AC7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32F29-4564-4C7E-9AB1-23D727423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35287-9F85-44C9-8E3F-FCC73DD16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98C6E-1AD6-40A6-A5CB-0BB1C4955D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5727D-29CF-4A44-B9B1-AD964837DCE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4EDED55-4435-4FA5-AEA5-39C878CE9E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799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9DB8-23AD-4C78-A53C-B41CDDE1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9E351-9FEC-4B59-817E-45E0312B4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5ACC1-93C5-4225-A090-B1D6F1E465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C73F5-5051-446F-88FB-A2CAB4427C1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EBD8CB-35E9-446F-A107-C59915A2A0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802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0FB6B7-D7F9-4625-B870-EE5D3F92E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53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297C4-B0D6-4502-A8D3-1D8B33FAF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A8D93-AAFD-4DD4-B057-3D068487E7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F72ED-60A1-42DD-A93B-45DE38D9452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B9B1EC5-2510-45F4-93E8-54C3055CA2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936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44D2-A874-435B-945D-7A9D6DEB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033DA-98DA-48A2-8989-0C3B10B16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5893C-2C65-46DC-8582-A4701E884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A361B-8266-4E02-A2BB-A9FB46F612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5A778-3257-460E-B6F4-BD5CCC2F088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CE5CC1-FF2E-4425-9D7F-BD9ECAED77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708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909F-BE45-4AA1-9B0F-A2604FE1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1AEBC-32CD-4CC2-A496-DF208A712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D0D38-A64A-496E-A6A0-D985D7FCC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CEAAD1-123E-4A65-BDD4-45EC93D09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CE23F6-2557-4C92-B4A6-6B2E5977B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0812F-AF28-4CDE-B354-99791F08ED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251D2F-1BF6-40D2-AEED-BAE00370957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F361F9-660F-4D39-94B6-E75658C51C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529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CA5F-75F9-4E18-AFA7-69B36D6F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C8BA-94D5-4D24-886F-3B37BAA5CF2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D7F78-1CB2-4FDE-BB2A-0B9FD5DC405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8900415-A848-4D43-9231-232569A88C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798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5C399B-534C-4C0D-A935-3DFBCB1B4A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C28985-8A62-463F-A4E6-F73A67173CF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BDF709-F81D-4C75-BEDF-D2C198FB4F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824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F5E8-6A72-497D-B5A9-0C745311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EA293-29AE-47E5-8611-494B39831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194B0-364A-4B9A-8024-C0D47F3D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A0E2C-BB93-479A-9741-3FC4E9DC1C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CDE1F-BAB4-49EC-B7DB-2D73695653B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CECFD7-242B-4A7D-A305-434CC31D92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681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4DE2-C410-4A07-9F9D-55C8403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4B9334-2730-46FD-AE74-4162834DC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A2554-8D0E-4AB3-8022-461E4C6ED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C8FEB-653A-43D7-8716-CA9D3AA4BD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41CF0-C9F7-4AB4-AD53-971FF5EFF90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B149FD-6602-424A-B9B8-EBF7FEFDB8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22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E7E7E"/>
            </a:gs>
            <a:gs pos="100000">
              <a:srgbClr val="2F2F2F"/>
            </a:gs>
          </a:gsLst>
          <a:lin ang="2195999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 hidden="1">
            <a:extLst>
              <a:ext uri="{FF2B5EF4-FFF2-40B4-BE49-F238E27FC236}">
                <a16:creationId xmlns:a16="http://schemas.microsoft.com/office/drawing/2014/main" id="{B6DE0111-6197-487A-A3D8-7A9DB56C9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9144000"/>
              <a:gd name="T1" fmla="*/ 0 h 2112962"/>
              <a:gd name="T2" fmla="*/ 0 w 9144000"/>
              <a:gd name="T3" fmla="*/ 0 h 2112962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9144000" h="2112962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AutoShape 2" hidden="1">
            <a:extLst>
              <a:ext uri="{FF2B5EF4-FFF2-40B4-BE49-F238E27FC236}">
                <a16:creationId xmlns:a16="http://schemas.microsoft.com/office/drawing/2014/main" id="{56825AAC-CF77-417B-A723-B65AD0C5C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G0" fmla="*/ 1914 5080 1"/>
              <a:gd name="G1" fmla="*/ G0 1 1914"/>
              <a:gd name="G2" fmla="*/ 9 19050 1"/>
              <a:gd name="G3" fmla="*/ G2 1 4329"/>
              <a:gd name="G4" fmla="*/ 1914 5080 1"/>
              <a:gd name="G5" fmla="*/ G4 1 1914"/>
              <a:gd name="G6" fmla="*/ 4329 19050 1"/>
              <a:gd name="G7" fmla="*/ G6 1 4329"/>
              <a:gd name="G8" fmla="*/ 204 5080 1"/>
              <a:gd name="G9" fmla="*/ G8 1 1914"/>
              <a:gd name="G10" fmla="*/ 4327 19050 1"/>
              <a:gd name="G11" fmla="*/ G10 1 4329"/>
              <a:gd name="G12" fmla="*/ 0 5080 1"/>
              <a:gd name="G13" fmla="*/ G12 1 1914"/>
              <a:gd name="G14" fmla="*/ 0 19050 1"/>
              <a:gd name="G15" fmla="*/ G14 1 4329"/>
              <a:gd name="G16" fmla="*/ 1914 5080 1"/>
              <a:gd name="G17" fmla="*/ G16 1 1914"/>
              <a:gd name="G18" fmla="*/ 9 19050 1"/>
              <a:gd name="G19" fmla="*/ G18 1 4329"/>
              <a:gd name="G20" fmla="+- 5080 0 0"/>
              <a:gd name="G21" fmla="+- 1905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39999"/>
            </a:srgbClr>
          </a:solidFill>
          <a:ln>
            <a:noFill/>
          </a:ln>
          <a:effectLst>
            <a:outerShdw dist="50760" dir="10800000" algn="ctr" rotWithShape="0">
              <a:srgbClr val="000000">
                <a:alpha val="45030"/>
              </a:srgbClr>
            </a:outerShdw>
          </a:effectLst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AutoShape 3">
            <a:extLst>
              <a:ext uri="{FF2B5EF4-FFF2-40B4-BE49-F238E27FC236}">
                <a16:creationId xmlns:a16="http://schemas.microsoft.com/office/drawing/2014/main" id="{C32E176D-41B0-4FAE-8513-FB736AC65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9144000"/>
              <a:gd name="T1" fmla="*/ 0 h 2112962"/>
              <a:gd name="T2" fmla="*/ 0 w 9144000"/>
              <a:gd name="T3" fmla="*/ 0 h 2112962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9144000" h="2112962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BC2E125F-B6DF-43F7-8D3F-A9D53B82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G0" fmla="*/ 1914 8440 1"/>
              <a:gd name="G1" fmla="*/ G0 1 1914"/>
              <a:gd name="G2" fmla="*/ 9 19050 1"/>
              <a:gd name="G3" fmla="*/ G2 1 4329"/>
              <a:gd name="G4" fmla="*/ 1914 8440 1"/>
              <a:gd name="G5" fmla="*/ G4 1 1914"/>
              <a:gd name="G6" fmla="*/ 4329 19050 1"/>
              <a:gd name="G7" fmla="*/ G6 1 4329"/>
              <a:gd name="G8" fmla="*/ 204 8440 1"/>
              <a:gd name="G9" fmla="*/ G8 1 1914"/>
              <a:gd name="G10" fmla="*/ 4327 19050 1"/>
              <a:gd name="G11" fmla="*/ G10 1 4329"/>
              <a:gd name="G12" fmla="*/ 0 8440 1"/>
              <a:gd name="G13" fmla="*/ G12 1 1914"/>
              <a:gd name="G14" fmla="*/ 0 19050 1"/>
              <a:gd name="G15" fmla="*/ G14 1 4329"/>
              <a:gd name="G16" fmla="*/ 1914 8440 1"/>
              <a:gd name="G17" fmla="*/ G16 1 1914"/>
              <a:gd name="G18" fmla="*/ 9 19050 1"/>
              <a:gd name="G19" fmla="*/ G18 1 4329"/>
              <a:gd name="G20" fmla="+- 8440 0 0"/>
              <a:gd name="G21" fmla="+- 1905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39999"/>
            </a:srgbClr>
          </a:solidFill>
          <a:ln>
            <a:noFill/>
          </a:ln>
          <a:effectLst>
            <a:outerShdw dist="50760" dir="10800000" algn="ctr" rotWithShape="0">
              <a:srgbClr val="000000">
                <a:alpha val="45030"/>
              </a:srgbClr>
            </a:outerShdw>
          </a:effectLst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F3639E-0C58-4DF9-8523-CC7200B6A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336925"/>
            <a:ext cx="6478588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000" rIns="4572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6990F0-D08B-4D3A-9B39-19BB6D673D3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421438"/>
            <a:ext cx="21320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9C9B99"/>
                </a:solidFill>
                <a:cs typeface="Tahoma" panose="020B0604030504040204" pitchFamily="34" charset="0"/>
              </a:defRPr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95AF0F9-8E33-4140-8433-B2812CD5A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E275CD6C-5E81-4121-B47A-C28B6050CCD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21438"/>
            <a:ext cx="7604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1000">
                <a:solidFill>
                  <a:srgbClr val="9C9B99"/>
                </a:solidFill>
                <a:cs typeface="Tahoma" panose="020B0604030504040204" pitchFamily="34" charset="0"/>
              </a:defRPr>
            </a:lvl1pPr>
          </a:lstStyle>
          <a:p>
            <a:fld id="{BDDF1CAA-72F6-4E47-8BF2-B9D1D5EDCCB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6503D1FC-31D5-4FEF-8222-5374A72AC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667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hf sldNum="0" hdr="0" ftr="0"/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hidden="1">
            <a:extLst>
              <a:ext uri="{FF2B5EF4-FFF2-40B4-BE49-F238E27FC236}">
                <a16:creationId xmlns:a16="http://schemas.microsoft.com/office/drawing/2014/main" id="{14FDF6F8-6241-4083-8F9A-954110D67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9144000"/>
              <a:gd name="T1" fmla="*/ 0 h 2112962"/>
              <a:gd name="T2" fmla="*/ 0 w 9144000"/>
              <a:gd name="T3" fmla="*/ 0 h 2112962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9144000" h="2112962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 hidden="1">
            <a:extLst>
              <a:ext uri="{FF2B5EF4-FFF2-40B4-BE49-F238E27FC236}">
                <a16:creationId xmlns:a16="http://schemas.microsoft.com/office/drawing/2014/main" id="{E763BDBA-8F87-4237-A803-B9162F4D5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G0" fmla="*/ 1914 5080 1"/>
              <a:gd name="G1" fmla="*/ G0 1 1914"/>
              <a:gd name="G2" fmla="*/ 9 19050 1"/>
              <a:gd name="G3" fmla="*/ G2 1 4329"/>
              <a:gd name="G4" fmla="*/ 1914 5080 1"/>
              <a:gd name="G5" fmla="*/ G4 1 1914"/>
              <a:gd name="G6" fmla="*/ 4329 19050 1"/>
              <a:gd name="G7" fmla="*/ G6 1 4329"/>
              <a:gd name="G8" fmla="*/ 204 5080 1"/>
              <a:gd name="G9" fmla="*/ G8 1 1914"/>
              <a:gd name="G10" fmla="*/ 4327 19050 1"/>
              <a:gd name="G11" fmla="*/ G10 1 4329"/>
              <a:gd name="G12" fmla="*/ 0 5080 1"/>
              <a:gd name="G13" fmla="*/ G12 1 1914"/>
              <a:gd name="G14" fmla="*/ 0 19050 1"/>
              <a:gd name="G15" fmla="*/ G14 1 4329"/>
              <a:gd name="G16" fmla="*/ 1914 5080 1"/>
              <a:gd name="G17" fmla="*/ G16 1 1914"/>
              <a:gd name="G18" fmla="*/ 9 19050 1"/>
              <a:gd name="G19" fmla="*/ G18 1 4329"/>
              <a:gd name="G20" fmla="+- 5080 0 0"/>
              <a:gd name="G21" fmla="+- 1905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39999"/>
            </a:srgbClr>
          </a:solidFill>
          <a:ln>
            <a:noFill/>
          </a:ln>
          <a:effectLst>
            <a:outerShdw dist="50760" dir="10800000" algn="ctr" rotWithShape="0">
              <a:srgbClr val="000000">
                <a:alpha val="45030"/>
              </a:srgbClr>
            </a:outerShdw>
          </a:effectLst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7725331-DC17-4695-BF3D-95DAEE96C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000" rIns="4572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AA2444D-93D9-469A-92BA-BCEF0E16F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486400"/>
            <a:ext cx="40386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C23614A-8060-4156-9692-C5E207B5372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421438"/>
            <a:ext cx="21320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9C9B99"/>
                </a:solidFill>
                <a:cs typeface="Tahoma" panose="020B0604030504040204" pitchFamily="34" charset="0"/>
              </a:defRPr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47660EF6-16AE-4BC6-86F2-7F5981E5B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B9637AC3-5959-4CED-B015-205EB5FFAD3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21438"/>
            <a:ext cx="7604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1000">
                <a:solidFill>
                  <a:srgbClr val="9C9B99"/>
                </a:solidFill>
                <a:cs typeface="Tahoma" panose="020B0604030504040204" pitchFamily="34" charset="0"/>
              </a:defRPr>
            </a:lvl1pPr>
          </a:lstStyle>
          <a:p>
            <a:fld id="{A96B032C-73E1-4C4B-BDE3-565D6067A24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EC8AC97A-1521-408A-ACE6-DB874A640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9144000"/>
              <a:gd name="T1" fmla="*/ 0 h 2112962"/>
              <a:gd name="T2" fmla="*/ 0 w 9144000"/>
              <a:gd name="T3" fmla="*/ 0 h 2112962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9144000" h="2112962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E7E7E">
              <a:alpha val="45000"/>
            </a:srgbClr>
          </a:solidFill>
          <a:ln>
            <a:noFill/>
          </a:ln>
          <a:effectLst>
            <a:outerShdw dist="44280" dir="16200000" algn="ctr" rotWithShape="0">
              <a:srgbClr val="000000">
                <a:alpha val="35036"/>
              </a:srgbClr>
            </a:outerShdw>
          </a:effectLst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092A53D9-B442-4704-8A97-A5FE7374D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G0" fmla="*/ 1914 5080 1"/>
              <a:gd name="G1" fmla="*/ G0 1 1914"/>
              <a:gd name="G2" fmla="*/ 9 19050 1"/>
              <a:gd name="G3" fmla="*/ G2 1 4329"/>
              <a:gd name="G4" fmla="*/ 1914 5080 1"/>
              <a:gd name="G5" fmla="*/ G4 1 1914"/>
              <a:gd name="G6" fmla="*/ 4329 19050 1"/>
              <a:gd name="G7" fmla="*/ G6 1 4329"/>
              <a:gd name="G8" fmla="*/ 204 5080 1"/>
              <a:gd name="G9" fmla="*/ G8 1 1914"/>
              <a:gd name="G10" fmla="*/ 4327 19050 1"/>
              <a:gd name="G11" fmla="*/ G10 1 4329"/>
              <a:gd name="G12" fmla="*/ 0 5080 1"/>
              <a:gd name="G13" fmla="*/ G12 1 1914"/>
              <a:gd name="G14" fmla="*/ 0 19050 1"/>
              <a:gd name="G15" fmla="*/ G14 1 4329"/>
              <a:gd name="G16" fmla="*/ 1914 5080 1"/>
              <a:gd name="G17" fmla="*/ G16 1 1914"/>
              <a:gd name="G18" fmla="*/ 9 19050 1"/>
              <a:gd name="G19" fmla="*/ G18 1 4329"/>
              <a:gd name="G20" fmla="+- 5080 0 0"/>
              <a:gd name="G21" fmla="+- 1905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D5D5D">
              <a:alpha val="39999"/>
            </a:srgbClr>
          </a:solidFill>
          <a:ln>
            <a:noFill/>
          </a:ln>
          <a:effectLst>
            <a:outerShdw dist="50760" dir="10800000" algn="ctr" rotWithShape="0">
              <a:srgbClr val="000000">
                <a:alpha val="45030"/>
              </a:srgbClr>
            </a:outerShdw>
          </a:effectLst>
          <a:extLs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7D7881D-1620-427D-8878-55DED21D6E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6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000" rIns="4572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44795EE-87EB-4A98-9C33-578D0B0E0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66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7105E92-C5DD-448A-B61B-C6CCB3034CE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421438"/>
            <a:ext cx="21320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</a:tabLst>
              <a:defRPr sz="1000">
                <a:solidFill>
                  <a:srgbClr val="9C9B99"/>
                </a:solidFill>
                <a:cs typeface="Tahoma" panose="020B0604030504040204" pitchFamily="34" charset="0"/>
              </a:defRPr>
            </a:lvl1pPr>
          </a:lstStyle>
          <a:p>
            <a:r>
              <a:rPr lang="en-GB" altLang="en-US"/>
              <a:t>23/10/20</a:t>
            </a: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1DFFAE98-C69E-40FB-8535-C349F2C20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7F7BD77-0508-4AC6-92E0-D0FD1C0E33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153400" y="6421438"/>
            <a:ext cx="7604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</a:tabLst>
              <a:defRPr sz="1000">
                <a:solidFill>
                  <a:srgbClr val="9C9B99"/>
                </a:solidFill>
                <a:cs typeface="Tahoma" panose="020B0604030504040204" pitchFamily="34" charset="0"/>
              </a:defRPr>
            </a:lvl1pPr>
          </a:lstStyle>
          <a:p>
            <a:fld id="{A0E32479-21E3-400B-B09D-A92DE3A4FE3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Arial" panose="020B0604020202020204" pitchFamily="34" charset="0"/>
          <a:cs typeface="Source Han Sans CN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ra.govt.nz/en/geology-overview/page-1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08E63103-9ACA-44A8-BAF1-597D726630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196975"/>
            <a:ext cx="6480175" cy="2300288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en-GB" altLang="en-US" sz="4600" b="1">
                <a:solidFill>
                  <a:srgbClr val="A1D4E6"/>
                </a:solidFill>
                <a:latin typeface="Franklin Gothic Book" panose="020B0503020102020204" pitchFamily="34" charset="0"/>
              </a:rPr>
              <a:t>Holiday Rocks 2020 </a:t>
            </a:r>
            <a:br>
              <a:rPr lang="en-GB" altLang="en-US" sz="4600" b="1">
                <a:solidFill>
                  <a:srgbClr val="A1D4E6"/>
                </a:solidFill>
                <a:latin typeface="Franklin Gothic Book" panose="020B0503020102020204" pitchFamily="34" charset="0"/>
              </a:rPr>
            </a:br>
            <a:r>
              <a:rPr lang="en-GB" altLang="en-US" sz="4600" b="1">
                <a:solidFill>
                  <a:srgbClr val="A1D4E6"/>
                </a:solidFill>
                <a:latin typeface="Franklin Gothic Book" panose="020B0503020102020204" pitchFamily="34" charset="0"/>
              </a:rPr>
              <a:t>Holiday Down Under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27F21DF4-3C1A-42A1-AC43-C5F0126B845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3500438"/>
            <a:ext cx="6559550" cy="1752600"/>
          </a:xfrm>
          <a:ln/>
        </p:spPr>
        <p:txBody>
          <a:bodyPr lIns="90000" tIns="0" rIns="45720" anchor="b"/>
          <a:lstStyle/>
          <a:p>
            <a:pPr marL="0" indent="0" algn="ctr">
              <a:lnSpc>
                <a:spcPct val="100000"/>
              </a:lnSpc>
              <a:spcBef>
                <a:spcPts val="563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en-GB" altLang="en-US" sz="2800"/>
              <a:t>Some highlights from a visit to </a:t>
            </a:r>
          </a:p>
          <a:p>
            <a:pPr marL="0" indent="0" algn="ctr">
              <a:lnSpc>
                <a:spcPct val="100000"/>
              </a:lnSpc>
              <a:spcBef>
                <a:spcPts val="563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en-GB" altLang="en-US" sz="2800"/>
              <a:t>New Zealand</a:t>
            </a:r>
          </a:p>
          <a:p>
            <a:pPr marL="0" indent="0">
              <a:lnSpc>
                <a:spcPct val="100000"/>
              </a:lnSpc>
              <a:spcBef>
                <a:spcPts val="563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en-GB" altLang="en-US" sz="2800"/>
          </a:p>
          <a:p>
            <a:pPr marL="0" indent="0" algn="r">
              <a:lnSpc>
                <a:spcPct val="100000"/>
              </a:lnSpc>
              <a:spcBef>
                <a:spcPts val="25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en-GB" altLang="en-US" sz="1200"/>
          </a:p>
          <a:p>
            <a:pPr marL="0" indent="0">
              <a:lnSpc>
                <a:spcPct val="100000"/>
              </a:lnSpc>
              <a:spcBef>
                <a:spcPts val="250"/>
              </a:spcBef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en-GB" altLang="en-US" sz="1200"/>
              <a:t>© Alan Holiday 2020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B3651699-FF85-47EC-BE87-C1BB127DF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200">
                <a:latin typeface="Franklin Gothic Book" panose="020B0503020102020204" pitchFamily="34" charset="0"/>
              </a:rPr>
              <a:t>Nearby good example of vesicular basalt being used as rock armour.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C827CB2-9344-45CF-8E37-A2A584A2E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339850"/>
            <a:ext cx="60340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C2DFF02E-E28B-416C-9E59-5952BA45A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6021388"/>
            <a:ext cx="62642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en-US" sz="1200" b="1">
                <a:solidFill>
                  <a:srgbClr val="FFFFFF"/>
                </a:solidFill>
              </a:rPr>
              <a:t>Evidence of stretching of vesicles suggesting evidence of flow during cooling.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EFEC8BA0-E3D1-4299-82BA-455C154E3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200">
                <a:latin typeface="Franklin Gothic Book" panose="020B0503020102020204" pitchFamily="34" charset="0"/>
              </a:rPr>
              <a:t>First stop after Christchurch was Oamaru.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FD03F295-F4AF-4C77-8FE6-78A039A95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603408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9516D9B6-49BB-4716-8EA9-A91B7563A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949950"/>
            <a:ext cx="60166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GB" altLang="en-US" sz="1200">
                <a:solidFill>
                  <a:srgbClr val="FFFFFF"/>
                </a:solidFill>
              </a:rPr>
              <a:t>Eocene limestone near Oamaru harbour, much eroded!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B0CE5C67-C5DE-408F-922E-23257406C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86688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altLang="en-US" sz="3200">
                <a:latin typeface="Franklin Gothic Book" panose="020B0503020102020204" pitchFamily="34" charset="0"/>
              </a:rPr>
              <a:t>Brachiopod coquina on beach south of Oamaru. Also evidence of wildlife!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708C872E-87ED-4D87-A679-C43E3586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33940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923AED3D-B86A-46DF-BAFC-0F4C9ECE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1484313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id="{020C9EE4-4E15-4F40-9BC8-E1482B1FF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018088"/>
            <a:ext cx="2016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en-US" sz="1200" b="1">
                <a:solidFill>
                  <a:srgbClr val="FFFFFF"/>
                </a:solidFill>
              </a:rPr>
              <a:t>Oamaru seal colony</a:t>
            </a:r>
            <a:r>
              <a:rPr lang="en-GB" altLang="en-US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1909EF96-F374-4343-BC3F-7B39B7F48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092825"/>
            <a:ext cx="3311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GB" altLang="en-US" sz="1200" b="1">
                <a:solidFill>
                  <a:srgbClr val="FFFFFF"/>
                </a:solidFill>
              </a:rPr>
              <a:t>Terebratulid type fauna.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F30A584E-8FF8-44E9-B172-67EBBD7F2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  <a:cs typeface="Times New Roman" panose="02020603050405020304" pitchFamily="18" charset="0"/>
              </a:rPr>
              <a:t>Waitaki Whitestone Geopark. 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753A37E0-7A61-4E31-ADF1-BD97CA8C1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03350"/>
            <a:ext cx="25304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9100" indent="-3825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GB" altLang="en-US" sz="2400">
                <a:solidFill>
                  <a:srgbClr val="FFFFFF"/>
                </a:solidFill>
              </a:rPr>
              <a:t>Inland from Oamaru is a variety of interesting geology which is likely to allow the area to be designated as a geopark. </a:t>
            </a:r>
          </a:p>
          <a:p>
            <a:pPr hangingPunct="1">
              <a:lnSpc>
                <a:spcPct val="100000"/>
              </a:lnSpc>
              <a:spcBef>
                <a:spcPts val="250"/>
              </a:spcBef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GB" altLang="en-US" sz="1200">
                <a:solidFill>
                  <a:srgbClr val="FFFFFF"/>
                </a:solidFill>
              </a:rPr>
              <a:t>vanishedworld.co.nz</a:t>
            </a:r>
          </a:p>
          <a:p>
            <a:pPr marL="36513" indent="0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r>
              <a:rPr lang="en-GB" altLang="en-US" sz="24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AECD537E-A124-46BA-949D-89F575157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1509713"/>
            <a:ext cx="5891213" cy="441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E3A7C5FE-5530-4CC7-8CE8-61E62B60E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6021388"/>
            <a:ext cx="59880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en-US" sz="1200" b="1">
                <a:solidFill>
                  <a:srgbClr val="FFFFFF"/>
                </a:solidFill>
              </a:rPr>
              <a:t>Oligocene limestone and greensand on the road from Oamaru to Duntroon</a:t>
            </a:r>
            <a:r>
              <a:rPr lang="en-GB" altLang="en-US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B49C4D76-B852-4C1E-99D7-36065B010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78175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Map of the area of the geopark 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63714FB6-1029-42ED-B887-DFCA36D90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0038"/>
            <a:ext cx="4841875" cy="608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8338438C-95A0-4C47-9397-4F9516290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Elephant Rocks – Oligocene limestone.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6DE70AA5-61A6-486D-B5DC-ACA4A41E9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600200"/>
            <a:ext cx="60340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00A58564-DC63-4376-9822-1647D4231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Anatini fossil whale site.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B708D7EF-CFA9-4E00-ABB3-F858859FE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68413"/>
            <a:ext cx="603408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4495CC9B-2BA8-49EE-93D4-9529AC672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Tokarahi Sill.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0E063CE4-3606-4D63-839C-B0A86776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600200"/>
            <a:ext cx="60340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480C3D9C-C82E-48B8-9BB2-2DC4CDA9A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Next stop, the Moeraki Boulders site.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F6BAC301-45FE-467B-9D03-8BA321C6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58532" y="1951831"/>
            <a:ext cx="4525962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857E861B-35BD-441B-B0D1-0A3D4A9E9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368425"/>
            <a:ext cx="4956175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Rectangle 4">
            <a:extLst>
              <a:ext uri="{FF2B5EF4-FFF2-40B4-BE49-F238E27FC236}">
                <a16:creationId xmlns:a16="http://schemas.microsoft.com/office/drawing/2014/main" id="{CA7F4AEF-8FBB-44D9-AA71-8DE321402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5300663"/>
            <a:ext cx="470693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en-US">
                <a:solidFill>
                  <a:srgbClr val="FFFFFF"/>
                </a:solidFill>
              </a:rPr>
              <a:t>Unfortunately the weather was a little disappointing!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E665AE89-25FC-474D-AC6F-DEB510117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86688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Septarian concretions on a grand scale.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EAA5D6B1-E147-4DE2-A139-FC4A207AF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3038"/>
            <a:ext cx="45466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A9E32EA7-D676-4F34-9B81-126CFA57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781300"/>
            <a:ext cx="4379912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2205A05D-E20F-47F9-AE55-BE5D424D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5888"/>
            <a:ext cx="8832850" cy="66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0DC63192-48B3-4224-B744-9EC7136C2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6237288"/>
            <a:ext cx="4032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en-US" sz="1200" b="1">
                <a:solidFill>
                  <a:srgbClr val="FFFFFF"/>
                </a:solidFill>
              </a:rPr>
              <a:t>Franz Josef Glacier, South Island.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321D2C51-B18B-4B3D-A68C-2A9B225F7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Another concretion weathering out of the cliff.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99209429-DB5F-4AC9-B48F-B37EB0127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600200"/>
            <a:ext cx="60340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F124F527-0BE2-45D1-8D5E-7834478BB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And on to Dunedin.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A1902D02-B6B6-4594-BE2D-23865B61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376363"/>
            <a:ext cx="4727575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F9C2DB07-EBF3-448A-8422-FCA8701A6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5445125"/>
            <a:ext cx="28797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en-US" sz="1200" b="1">
                <a:solidFill>
                  <a:srgbClr val="FFFFFF"/>
                </a:solidFill>
              </a:rPr>
              <a:t>Black Head basalt quarry showing good columnar jointing.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7A6E5E3C-FA37-4CCC-B796-0F92DFBD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357563"/>
            <a:ext cx="4300538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EDE36041-2E1F-4397-821F-3C253051E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Nearby, St Clair with more basalt…..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D8797361-1877-477A-BB18-ECF7B2D1A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339850"/>
            <a:ext cx="6470650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CC5B9BA2-5799-4E55-A114-19D1877E9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…..and Tunnel Beach.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BDB86D1F-5DAF-4F0C-A4D2-D49E5D30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68413"/>
            <a:ext cx="603408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E3C18278-24E8-440E-AE18-2C47492AC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200">
                <a:latin typeface="Franklin Gothic Book" panose="020B0503020102020204" pitchFamily="34" charset="0"/>
              </a:rPr>
              <a:t>Stacks and arches cut in Miocene sandstone, again disappointing weather.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209B6CA5-FAC6-455D-AE1A-892E748B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600200"/>
            <a:ext cx="60340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BFC88742-901A-452E-B6CB-582511A4B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Nearby, Otago Peninsula with more evidence of volcanic activity.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8B2C26DE-A594-480C-B45E-87838B788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600200"/>
            <a:ext cx="60340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D88A82CC-63C6-43F9-817D-35F4AF922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Moving on towards Invercargill via Catlins Scenic Route, the poor weather continued!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4E589567-BA62-4C05-8C38-78E0F51BE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417638"/>
            <a:ext cx="603408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43307DD2-872F-4CA6-BE2B-8A795AA1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165850"/>
            <a:ext cx="60166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GB" altLang="en-US" sz="1200" b="1">
                <a:solidFill>
                  <a:srgbClr val="FFFFFF"/>
                </a:solidFill>
              </a:rPr>
              <a:t>Flooded roads and landslides in the poorly consolidated rocks.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CEA255AF-210B-40C5-A59F-B83323C643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Purakanui Falls, river in spate!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DD2C8A56-D2B7-4E36-8279-7265701F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6527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B73E3328-9440-48A6-97A3-3A46E7D64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It wasn’t all geology though.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1671CB46-FAA0-4AF7-9219-F0422F415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68413"/>
            <a:ext cx="655161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3FD3B696-A630-43EE-8A02-33B44EBF4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While at Invercargill we visited Bluff.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36A050DB-A57E-420E-9096-CA1E12E55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775"/>
            <a:ext cx="8002588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id="{DE6BD1AE-69A3-4591-97DB-7A52A7CAD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365625"/>
            <a:ext cx="7715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en-US" sz="1200" b="1">
                <a:solidFill>
                  <a:srgbClr val="FFFFFF"/>
                </a:solidFill>
              </a:rPr>
              <a:t>Panorama from Bluff viewpoint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B1079F9A-DCC4-4758-B02B-A8788FAA1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What we did!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9B954255-AB7C-434E-8CEB-E3B7C584A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36099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9100" indent="-3825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GB" altLang="en-US" sz="2400">
                <a:solidFill>
                  <a:srgbClr val="FFFFFF"/>
                </a:solidFill>
              </a:rPr>
              <a:t>We visited New Zealand from January 29</a:t>
            </a:r>
            <a:r>
              <a:rPr lang="en-GB" altLang="en-US" sz="2400" baseline="30000">
                <a:solidFill>
                  <a:srgbClr val="FFFFFF"/>
                </a:solidFill>
              </a:rPr>
              <a:t>th</a:t>
            </a:r>
            <a:r>
              <a:rPr lang="en-GB" altLang="en-US" sz="2400">
                <a:solidFill>
                  <a:srgbClr val="FFFFFF"/>
                </a:solidFill>
              </a:rPr>
              <a:t> to March 8</a:t>
            </a:r>
            <a:r>
              <a:rPr lang="en-GB" altLang="en-US" sz="2400" baseline="30000">
                <a:solidFill>
                  <a:srgbClr val="FFFFFF"/>
                </a:solidFill>
              </a:rPr>
              <a:t>th</a:t>
            </a:r>
            <a:r>
              <a:rPr lang="en-GB" altLang="en-US" sz="2400">
                <a:solidFill>
                  <a:srgbClr val="FFFFFF"/>
                </a:solidFill>
              </a:rPr>
              <a:t> starting our visit in Christchurch. We did a circuit of South Island before taking the ferry from Picton to Wellington and touring parts of North Island we missed in 2012.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GB" altLang="en-US" sz="3000">
              <a:solidFill>
                <a:srgbClr val="FFFFFF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25BB406-1248-4FFD-9173-2A40AB373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836613"/>
            <a:ext cx="3743325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00D17DA-3444-4395-99C1-7FDA908A6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638"/>
            <a:ext cx="4014788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2B4106A8-4AB5-44A4-8FFF-3DCA96B0B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Concern over native species in competition with invaders!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2C8A8487-4908-4283-A4D3-8C17ED768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7799388" cy="430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C240D1A6-163C-493F-BB6F-8435F697C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Examples of troublesome invasive species!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4CF11AC6-B149-42C4-B5D2-5463233D0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1650"/>
            <a:ext cx="746760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25686A1D-2743-43A1-ACE4-3E5C3F371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Woodland reserve at Bluff Point.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9251B10A-6D9D-498C-A16A-267C7251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65278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D83CE207-6F48-4D04-A7BB-865B1C7CE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We finally got some sunshine!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B5E8AF40-8B2B-46C6-8CB8-30AD830C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123950"/>
            <a:ext cx="6750050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379B1DC5-A589-4E7F-B549-8F7F6A815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We then drove north to Manapouri.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2BB0D539-5DF4-425A-948F-1A3E35DAC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268413"/>
            <a:ext cx="603408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3">
            <a:extLst>
              <a:ext uri="{FF2B5EF4-FFF2-40B4-BE49-F238E27FC236}">
                <a16:creationId xmlns:a16="http://schemas.microsoft.com/office/drawing/2014/main" id="{264FCD98-AFA7-4481-B6D1-60F7D82E0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6021388"/>
            <a:ext cx="62357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GB" altLang="en-US" sz="1200" b="1">
                <a:solidFill>
                  <a:srgbClr val="FFFFFF"/>
                </a:solidFill>
              </a:rPr>
              <a:t>We had planned to go to Milford Sound but the road was closed due to landslides so we went to Doubtful Sound which was brilliant.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1958D079-1B89-452E-A1A6-F024752FC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First of all the ferry took us across Lake Manapouri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8665CAE3-1F8F-460A-8C3D-DDC0CB116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84313"/>
            <a:ext cx="66246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4B025E4D-D7BA-4ADF-8D9C-A3D74F93F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Followed by coach ride to </a:t>
            </a:r>
            <a:br>
              <a:rPr lang="en-GB" altLang="en-US" sz="3600">
                <a:latin typeface="Franklin Gothic Book" panose="020B0503020102020204" pitchFamily="34" charset="0"/>
              </a:rPr>
            </a:br>
            <a:r>
              <a:rPr lang="en-GB" altLang="en-US" sz="3600">
                <a:latin typeface="Franklin Gothic Book" panose="020B0503020102020204" pitchFamily="34" charset="0"/>
              </a:rPr>
              <a:t>Doubtful Sound.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F71C39E3-A1E3-499C-AEBE-AAA89653F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30338"/>
            <a:ext cx="65659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B3574FC9-3F3F-4CD9-823C-29DF449E9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Fabulous fjord scenery, </a:t>
            </a:r>
            <a:br>
              <a:rPr lang="en-GB" altLang="en-US" sz="3600">
                <a:latin typeface="Franklin Gothic Book" panose="020B0503020102020204" pitchFamily="34" charset="0"/>
              </a:rPr>
            </a:br>
            <a:r>
              <a:rPr lang="en-GB" altLang="en-US" sz="3600">
                <a:latin typeface="Franklin Gothic Book" panose="020B0503020102020204" pitchFamily="34" charset="0"/>
              </a:rPr>
              <a:t>more cloudy nearer the coast.</a:t>
            </a: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id="{8841454C-16B5-4822-A215-82123BAE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600200"/>
            <a:ext cx="60340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E6FF0B89-F998-41D1-BE4B-DAD9E5C52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Seal colony at the seaward end and even an albatross!</a:t>
            </a: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D9CE610F-05B9-45CE-B4BD-D7A51EAA1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84313"/>
            <a:ext cx="5184775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1" name="Picture 3">
            <a:extLst>
              <a:ext uri="{FF2B5EF4-FFF2-40B4-BE49-F238E27FC236}">
                <a16:creationId xmlns:a16="http://schemas.microsoft.com/office/drawing/2014/main" id="{A6EF3FAD-3C30-4BAC-8E49-31A9864E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254250"/>
            <a:ext cx="4941888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2" name="AutoShape 4">
            <a:extLst>
              <a:ext uri="{FF2B5EF4-FFF2-40B4-BE49-F238E27FC236}">
                <a16:creationId xmlns:a16="http://schemas.microsoft.com/office/drawing/2014/main" id="{6C8BA640-4A17-438F-BEF2-38A50A717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3429000"/>
            <a:ext cx="1588" cy="647700"/>
          </a:xfrm>
          <a:prstGeom prst="straightConnector1">
            <a:avLst/>
          </a:prstGeom>
          <a:noFill/>
          <a:ln w="19080" cap="flat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62D2E956-89D1-473E-B4F6-FD1A695D8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Sources of information.</a:t>
            </a:r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FFE3A990-9D0A-4A8A-AD04-BA6D18333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9100" indent="-38258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GB" altLang="en-US" sz="2400" u="sng">
                <a:solidFill>
                  <a:srgbClr val="00C8C3"/>
                </a:solidFill>
                <a:hlinkClick r:id="rId3"/>
              </a:rPr>
              <a:t>https://teara.govt.nz/en/geology-overview/page-1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buClr>
                <a:srgbClr val="6EA0B0"/>
              </a:buClr>
              <a:buSzPct val="80000"/>
              <a:buFont typeface="Wingdings 2" panose="05020102010507070707" pitchFamily="18" charset="2"/>
              <a:buChar char=""/>
            </a:pPr>
            <a:r>
              <a:rPr lang="en-GB" altLang="en-US" sz="2400">
                <a:solidFill>
                  <a:srgbClr val="FFFFFF"/>
                </a:solidFill>
              </a:rPr>
              <a:t>Field Guide to New Zealand Geology. Jocelyn Thornton. Penguin Books.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</a:pPr>
            <a:endParaRPr lang="en-GB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32A735A8-62AA-4432-8F25-33F3C49B0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Earthquake damage  in Christchurch is still visible.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942A10D-E024-48B3-B673-0D190587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39850"/>
            <a:ext cx="60340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ADF18FDD-531E-4FB2-B274-60BA105F8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949950"/>
            <a:ext cx="60483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GB" altLang="en-US" sz="1400">
                <a:solidFill>
                  <a:srgbClr val="FFFFFF"/>
                </a:solidFill>
              </a:rPr>
              <a:t>Two major earthquakes occurred in September 2010 (magnitude 7.1) and June 2011 (magnitude 6.0) with epicentres in the Christchurch area.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E96EAE56-6C28-4728-A40A-99CC92081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GB" altLang="en-US" sz="3600">
                <a:solidFill>
                  <a:srgbClr val="FFFFFF"/>
                </a:solidFill>
                <a:latin typeface="Franklin Gothic Book" panose="020B0503020102020204" pitchFamily="34" charset="0"/>
              </a:rPr>
              <a:t>We visited Mount Pleasant using the cable car.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AE6EFC3E-82A5-418E-A788-4B172DBDF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088063"/>
            <a:ext cx="55260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en-US" sz="1200" b="1">
                <a:solidFill>
                  <a:srgbClr val="FFFFFF"/>
                </a:solidFill>
              </a:rPr>
              <a:t>View of Lyttleton Harbour, Banks Peninsula from the top of the cable car. 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DF9AB442-A940-4F88-BA4E-6278A7B88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5856287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3A01EE5C-D1D4-429A-9983-E1AF99D73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9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200">
                <a:latin typeface="Franklin Gothic Book" panose="020B0503020102020204" pitchFamily="34" charset="0"/>
              </a:rPr>
              <a:t>The Banks Peninsula is a volcanic complex of Cretaceous and Miocene lavas.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B68245D-E36C-4F59-902A-2D60DB1F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025DD94D-80C4-4C38-A8E6-731DBFF97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600">
                <a:latin typeface="Franklin Gothic Book" panose="020B0503020102020204" pitchFamily="34" charset="0"/>
              </a:rPr>
              <a:t>No quakes when we visited but plenty of evidence of past volcanic activity.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A7F1CC9-FDBC-4083-A71D-28C7CDFC2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600200"/>
            <a:ext cx="57769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5942D690-7E1A-4A38-9AFA-FABC71788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6308725"/>
            <a:ext cx="57769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en-GB" altLang="en-US" sz="1400">
                <a:solidFill>
                  <a:srgbClr val="FFFFFF"/>
                </a:solidFill>
              </a:rPr>
              <a:t>Columnar jointing in basalt lava flow(?) near Birdlings Flat.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54C78FDD-3348-4054-8BBC-D38C17E08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200">
                <a:latin typeface="Franklin Gothic Book" panose="020B0503020102020204" pitchFamily="34" charset="0"/>
              </a:rPr>
              <a:t>We then drove south across the Canterbury Plains, limited exposure!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916232B-67FF-4523-AB56-E2E4351C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5475"/>
            <a:ext cx="74676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C4E7E751-85BE-4A5B-9CAD-236862FA1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949950"/>
            <a:ext cx="7632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Source Han Sans CN" charset="0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altLang="en-US" sz="1400">
                <a:solidFill>
                  <a:srgbClr val="FFFFFF"/>
                </a:solidFill>
              </a:rPr>
              <a:t>Rakaia River with extensive braided channels transporting sediment from the Southern Alps.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34B8992F-876A-401F-B195-36B8BF36A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GB" altLang="en-US" sz="3200">
                <a:latin typeface="Franklin Gothic Book" panose="020B0503020102020204" pitchFamily="34" charset="0"/>
              </a:rPr>
              <a:t>Nice example of quartz conglomerate near the Waitaki River north of Oamaru. 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087716A-846E-433F-B0E9-4E720952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7638"/>
            <a:ext cx="603408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Source Han Sans CN"/>
      </a:majorFont>
      <a:minorFont>
        <a:latin typeface="Arial"/>
        <a:ea typeface=""/>
        <a:cs typeface="Source Han Sans C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Source Han Sans C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Source Han Sans C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Source Han Sans CN"/>
      </a:majorFont>
      <a:minorFont>
        <a:latin typeface="Arial"/>
        <a:ea typeface=""/>
        <a:cs typeface="Source Han Sans C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Source Han Sans C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Source Han Sans C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Source Han Sans CN"/>
      </a:majorFont>
      <a:minorFont>
        <a:latin typeface="Arial"/>
        <a:ea typeface=""/>
        <a:cs typeface="Source Han Sans C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Source Han Sans C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Source Han Sans C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Application>Microsoft Office PowerPoint</Application>
  <PresentationFormat>On-screen Show (4:3)</PresentationFormat>
  <Slides>39</Slides>
  <Notes>39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Office Theme</vt:lpstr>
      <vt:lpstr>Office Theme</vt:lpstr>
      <vt:lpstr>Holiday Rocks 2020  Holiday Down Under</vt:lpstr>
      <vt:lpstr>PowerPoint Presentation</vt:lpstr>
      <vt:lpstr>What we did!</vt:lpstr>
      <vt:lpstr>Earthquake damage  in Christchurch is still visible.</vt:lpstr>
      <vt:lpstr>PowerPoint Presentation</vt:lpstr>
      <vt:lpstr>The Banks Peninsula is a volcanic complex of Cretaceous and Miocene lavas.</vt:lpstr>
      <vt:lpstr>No quakes when we visited but plenty of evidence of past volcanic activity.</vt:lpstr>
      <vt:lpstr>We then drove south across the Canterbury Plains, limited exposure!</vt:lpstr>
      <vt:lpstr>Nice example of quartz conglomerate near the Waitaki River north of Oamaru. </vt:lpstr>
      <vt:lpstr>Nearby good example of vesicular basalt being used as rock armour.</vt:lpstr>
      <vt:lpstr>First stop after Christchurch was Oamaru.</vt:lpstr>
      <vt:lpstr>Brachiopod coquina on beach south of Oamaru. Also evidence of wildlife!</vt:lpstr>
      <vt:lpstr>Waitaki Whitestone Geopark. </vt:lpstr>
      <vt:lpstr>Map of the area of the geopark </vt:lpstr>
      <vt:lpstr>Elephant Rocks – Oligocene limestone.</vt:lpstr>
      <vt:lpstr>Anatini fossil whale site.</vt:lpstr>
      <vt:lpstr>Tokarahi Sill.</vt:lpstr>
      <vt:lpstr>Next stop, the Moeraki Boulders site.</vt:lpstr>
      <vt:lpstr>Septarian concretions on a grand scale.</vt:lpstr>
      <vt:lpstr>Another concretion weathering out of the cliff.</vt:lpstr>
      <vt:lpstr>And on to Dunedin.</vt:lpstr>
      <vt:lpstr>Nearby, St Clair with more basalt…..</vt:lpstr>
      <vt:lpstr>…..and Tunnel Beach.</vt:lpstr>
      <vt:lpstr>Stacks and arches cut in Miocene sandstone, again disappointing weather.</vt:lpstr>
      <vt:lpstr>Nearby, Otago Peninsula with more evidence of volcanic activity.</vt:lpstr>
      <vt:lpstr>Moving on towards Invercargill via Catlins Scenic Route, the poor weather continued!</vt:lpstr>
      <vt:lpstr>Purakanui Falls, river in spate!</vt:lpstr>
      <vt:lpstr>It wasn’t all geology though.</vt:lpstr>
      <vt:lpstr>While at Invercargill we visited Bluff.</vt:lpstr>
      <vt:lpstr>Concern over native species in competition with invaders!</vt:lpstr>
      <vt:lpstr>Examples of troublesome invasive species!</vt:lpstr>
      <vt:lpstr>Woodland reserve at Bluff Point.</vt:lpstr>
      <vt:lpstr>We finally got some sunshine!</vt:lpstr>
      <vt:lpstr>We then drove north to Manapouri.</vt:lpstr>
      <vt:lpstr>First of all the ferry took us across Lake Manapouri</vt:lpstr>
      <vt:lpstr>Followed by coach ride to  Doubtful Sound.</vt:lpstr>
      <vt:lpstr>Fabulous fjord scenery,  more cloudy nearer the coast.</vt:lpstr>
      <vt:lpstr>Seal colony at the seaward end and even an albatross!</vt:lpstr>
      <vt:lpstr>Sources of information.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 Rocks 2020  Holiday Down Under</dc:title>
  <dc:creator>Alan Holiday</dc:creator>
  <cp:revision>37</cp:revision>
  <cp:lastPrinted>1601-01-01T00:00:00Z</cp:lastPrinted>
  <dcterms:created xsi:type="dcterms:W3CDTF">2020-09-22T13:43:52Z</dcterms:created>
  <dcterms:modified xsi:type="dcterms:W3CDTF">2020-10-23T17:18:06Z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39</vt:r8>
  </property>
</Properties>
</file>